
<file path=[Content_Types].xml><?xml version="1.0" encoding="utf-8"?>
<Types xmlns="http://schemas.openxmlformats.org/package/2006/content-types">
  <Default Extension="avi" ContentType="video/x-msvideo"/>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3"/>
  </p:notesMasterIdLst>
  <p:sldIdLst>
    <p:sldId id="256" r:id="rId2"/>
    <p:sldId id="352" r:id="rId3"/>
    <p:sldId id="353" r:id="rId4"/>
    <p:sldId id="257" r:id="rId5"/>
    <p:sldId id="258" r:id="rId6"/>
    <p:sldId id="259" r:id="rId7"/>
    <p:sldId id="260" r:id="rId8"/>
    <p:sldId id="261" r:id="rId9"/>
    <p:sldId id="262" r:id="rId10"/>
    <p:sldId id="263" r:id="rId11"/>
    <p:sldId id="264" r:id="rId12"/>
    <p:sldId id="265" r:id="rId13"/>
    <p:sldId id="355" r:id="rId14"/>
    <p:sldId id="309" r:id="rId15"/>
    <p:sldId id="310" r:id="rId16"/>
    <p:sldId id="311" r:id="rId17"/>
    <p:sldId id="312" r:id="rId18"/>
    <p:sldId id="313" r:id="rId19"/>
    <p:sldId id="354" r:id="rId20"/>
    <p:sldId id="314" r:id="rId21"/>
    <p:sldId id="315" r:id="rId22"/>
    <p:sldId id="316" r:id="rId23"/>
    <p:sldId id="317" r:id="rId24"/>
    <p:sldId id="318" r:id="rId25"/>
    <p:sldId id="319" r:id="rId26"/>
    <p:sldId id="320" r:id="rId27"/>
    <p:sldId id="321" r:id="rId28"/>
    <p:sldId id="356" r:id="rId29"/>
    <p:sldId id="357" r:id="rId30"/>
    <p:sldId id="358" r:id="rId31"/>
    <p:sldId id="322" r:id="rId32"/>
    <p:sldId id="359" r:id="rId33"/>
    <p:sldId id="275" r:id="rId34"/>
    <p:sldId id="276" r:id="rId35"/>
    <p:sldId id="277" r:id="rId36"/>
    <p:sldId id="278" r:id="rId37"/>
    <p:sldId id="280" r:id="rId38"/>
    <p:sldId id="281" r:id="rId39"/>
    <p:sldId id="284" r:id="rId40"/>
    <p:sldId id="365" r:id="rId41"/>
    <p:sldId id="364" r:id="rId42"/>
    <p:sldId id="287" r:id="rId43"/>
    <p:sldId id="288" r:id="rId44"/>
    <p:sldId id="289" r:id="rId45"/>
    <p:sldId id="290" r:id="rId46"/>
    <p:sldId id="292" r:id="rId47"/>
    <p:sldId id="291" r:id="rId48"/>
    <p:sldId id="293" r:id="rId49"/>
    <p:sldId id="294" r:id="rId50"/>
    <p:sldId id="295" r:id="rId51"/>
    <p:sldId id="296" r:id="rId52"/>
    <p:sldId id="298" r:id="rId53"/>
    <p:sldId id="297" r:id="rId54"/>
    <p:sldId id="360" r:id="rId55"/>
    <p:sldId id="361" r:id="rId56"/>
    <p:sldId id="299" r:id="rId57"/>
    <p:sldId id="300" r:id="rId58"/>
    <p:sldId id="301" r:id="rId59"/>
    <p:sldId id="302" r:id="rId60"/>
    <p:sldId id="348" r:id="rId61"/>
    <p:sldId id="304" r:id="rId62"/>
    <p:sldId id="305" r:id="rId63"/>
    <p:sldId id="307" r:id="rId64"/>
    <p:sldId id="345" r:id="rId65"/>
    <p:sldId id="306" r:id="rId66"/>
    <p:sldId id="362" r:id="rId67"/>
    <p:sldId id="308" r:id="rId68"/>
    <p:sldId id="363" r:id="rId69"/>
    <p:sldId id="323" r:id="rId70"/>
    <p:sldId id="324" r:id="rId71"/>
    <p:sldId id="325" r:id="rId72"/>
    <p:sldId id="326" r:id="rId73"/>
    <p:sldId id="327" r:id="rId74"/>
    <p:sldId id="328" r:id="rId75"/>
    <p:sldId id="329" r:id="rId76"/>
    <p:sldId id="333" r:id="rId77"/>
    <p:sldId id="330" r:id="rId78"/>
    <p:sldId id="331" r:id="rId79"/>
    <p:sldId id="334" r:id="rId80"/>
    <p:sldId id="332" r:id="rId81"/>
    <p:sldId id="335" r:id="rId82"/>
  </p:sldIdLst>
  <p:sldSz cx="12192000" cy="6858000"/>
  <p:notesSz cx="6858000" cy="9144000"/>
  <p:embeddedFontLst>
    <p:embeddedFont>
      <p:font typeface="Cambria" panose="02040503050406030204" pitchFamily="18" charset="0"/>
      <p:regular r:id="rId84"/>
      <p:bold r:id="rId85"/>
      <p:italic r:id="rId86"/>
      <p:boldItalic r:id="rId87"/>
    </p:embeddedFont>
    <p:embeddedFont>
      <p:font typeface="Cambria Math" panose="02040503050406030204" pitchFamily="18" charset="0"/>
      <p:regular r:id="rId88"/>
    </p:embeddedFont>
    <p:embeddedFont>
      <p:font typeface="Comic Sans MS" panose="030F0702030302020204" pitchFamily="66" charset="0"/>
      <p:regular r:id="rId89"/>
      <p:bold r:id="rId90"/>
      <p:italic r:id="rId91"/>
      <p:boldItalic r:id="rId92"/>
    </p:embeddedFont>
    <p:embeddedFont>
      <p:font typeface="Harlow Solid Italic" panose="04030604020F02020D02" pitchFamily="82" charset="0"/>
      <p:italic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61" autoAdjust="0"/>
  </p:normalViewPr>
  <p:slideViewPr>
    <p:cSldViewPr snapToGrid="0">
      <p:cViewPr varScale="1">
        <p:scale>
          <a:sx n="104" d="100"/>
          <a:sy n="104" d="100"/>
        </p:scale>
        <p:origin x="87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3.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10BD8-D791-4869-BF35-27F44AAE8BD9}"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17905F-5A36-42A9-A74E-47FF00DE5A8B}" type="slidenum">
              <a:rPr lang="en-US" smtClean="0"/>
              <a:t>‹#›</a:t>
            </a:fld>
            <a:endParaRPr lang="en-US"/>
          </a:p>
        </p:txBody>
      </p:sp>
    </p:spTree>
    <p:extLst>
      <p:ext uri="{BB962C8B-B14F-4D97-AF65-F5344CB8AC3E}">
        <p14:creationId xmlns:p14="http://schemas.microsoft.com/office/powerpoint/2010/main" val="161402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 2023 Standard ER3 (Properties of Waves)</a:t>
            </a:r>
          </a:p>
          <a:p>
            <a:endParaRPr lang="en-US" dirty="0"/>
          </a:p>
        </p:txBody>
      </p:sp>
      <p:sp>
        <p:nvSpPr>
          <p:cNvPr id="4" name="Slide Number Placeholder 3"/>
          <p:cNvSpPr>
            <a:spLocks noGrp="1"/>
          </p:cNvSpPr>
          <p:nvPr>
            <p:ph type="sldNum" sz="quarter" idx="5"/>
          </p:nvPr>
        </p:nvSpPr>
        <p:spPr/>
        <p:txBody>
          <a:bodyPr/>
          <a:lstStyle/>
          <a:p>
            <a:fld id="{4417905F-5A36-42A9-A74E-47FF00DE5A8B}" type="slidenum">
              <a:rPr lang="en-US" smtClean="0"/>
              <a:t>1</a:t>
            </a:fld>
            <a:endParaRPr lang="en-US"/>
          </a:p>
        </p:txBody>
      </p:sp>
    </p:spTree>
    <p:extLst>
      <p:ext uri="{BB962C8B-B14F-4D97-AF65-F5344CB8AC3E}">
        <p14:creationId xmlns:p14="http://schemas.microsoft.com/office/powerpoint/2010/main" val="314868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28D1D3C-1A87-42DF-8F74-3499538C92E6}" type="slidenum">
              <a:rPr lang="en-US" smtClean="0"/>
              <a:pPr/>
              <a:t>10</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0660"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dirty="0" smtClean="0">
                          <a:latin typeface="Cambria Math"/>
                        </a:rPr>
                        <m:t> = </m:t>
                      </m:r>
                      <m:r>
                        <a:rPr lang="en-US" i="1" dirty="0" smtClean="0">
                          <a:latin typeface="Cambria Math"/>
                        </a:rPr>
                        <m:t>𝑓</m:t>
                      </m:r>
                      <m:r>
                        <a:rPr lang="en-US" i="1" dirty="0" smtClean="0">
                          <a:latin typeface="Cambria Math"/>
                          <a:sym typeface="Symbol" pitchFamily="18" charset="2"/>
                        </a:rPr>
                        <m:t></m:t>
                      </m:r>
                    </m:oMath>
                  </m:oMathPara>
                </a14:m>
                <a:endParaRPr lang="en-US" dirty="0">
                  <a:sym typeface="Symbol" pitchFamily="18" charset="2"/>
                </a:endParaRPr>
              </a:p>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2.99</m:t>
                      </m:r>
                      <m:r>
                        <a:rPr lang="en-US" b="0"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10</m:t>
                          </m:r>
                        </m:e>
                        <m:sup>
                          <m:r>
                            <a:rPr lang="en-US" b="0" i="1" dirty="0" smtClean="0">
                              <a:latin typeface="Cambria Math"/>
                              <a:sym typeface="Symbol" pitchFamily="18" charset="2"/>
                            </a:rPr>
                            <m:t>8</m:t>
                          </m:r>
                        </m:sup>
                      </m:sSup>
                      <m:f>
                        <m:fPr>
                          <m:ctrlPr>
                            <a:rPr lang="en-US" i="1" dirty="0" smtClean="0">
                              <a:latin typeface="Cambria Math" panose="02040503050406030204" pitchFamily="18" charset="0"/>
                              <a:sym typeface="Symbol" pitchFamily="18" charset="2"/>
                            </a:rPr>
                          </m:ctrlPr>
                        </m:fPr>
                        <m:num>
                          <m:r>
                            <a:rPr lang="en-US" i="1" dirty="0" smtClean="0">
                              <a:latin typeface="Cambria Math"/>
                              <a:sym typeface="Symbol" pitchFamily="18" charset="2"/>
                            </a:rPr>
                            <m:t>𝑚</m:t>
                          </m:r>
                        </m:num>
                        <m:den>
                          <m:r>
                            <a:rPr lang="en-US" i="1" dirty="0" smtClean="0">
                              <a:latin typeface="Cambria Math"/>
                              <a:sym typeface="Symbol" pitchFamily="18" charset="2"/>
                            </a:rPr>
                            <m:t>𝑠</m:t>
                          </m:r>
                        </m:den>
                      </m:f>
                      <m:r>
                        <a:rPr lang="en-US" i="1" dirty="0" smtClean="0">
                          <a:latin typeface="Cambria Math"/>
                          <a:sym typeface="Symbol" pitchFamily="18" charset="2"/>
                        </a:rPr>
                        <m:t>=90.7</m:t>
                      </m:r>
                      <m:r>
                        <a:rPr lang="en-US" b="0"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10</m:t>
                          </m:r>
                        </m:e>
                        <m:sup>
                          <m:r>
                            <a:rPr lang="en-US" b="0" i="1" dirty="0" smtClean="0">
                              <a:latin typeface="Cambria Math"/>
                              <a:sym typeface="Symbol" pitchFamily="18" charset="2"/>
                            </a:rPr>
                            <m:t>6</m:t>
                          </m:r>
                        </m:sup>
                      </m:sSup>
                      <m:r>
                        <a:rPr lang="en-US" i="1" dirty="0" smtClean="0">
                          <a:latin typeface="Cambria Math"/>
                          <a:sym typeface="Symbol" pitchFamily="18" charset="2"/>
                        </a:rPr>
                        <m:t> </m:t>
                      </m:r>
                      <m:r>
                        <a:rPr lang="en-US" i="1" dirty="0" smtClean="0">
                          <a:latin typeface="Cambria Math"/>
                          <a:sym typeface="Symbol" pitchFamily="18" charset="2"/>
                        </a:rPr>
                        <m:t>𝐻𝑧</m:t>
                      </m:r>
                      <m:r>
                        <a:rPr lang="en-US" i="1" dirty="0" smtClean="0">
                          <a:latin typeface="Cambria Math"/>
                          <a:sym typeface="Symbol" pitchFamily="18" charset="2"/>
                        </a:rPr>
                        <m:t> </m:t>
                      </m:r>
                    </m:oMath>
                  </m:oMathPara>
                </a14:m>
                <a:endParaRPr lang="en-US" dirty="0">
                  <a:sym typeface="Symbol" pitchFamily="18" charset="2"/>
                </a:endParaRPr>
              </a:p>
              <a:p>
                <a:pPr eaLnBrk="1" hangingPunct="1">
                  <a:buFont typeface="Symbol" pitchFamily="18" charset="2"/>
                  <a:buNone/>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=3.30 </m:t>
                      </m:r>
                      <m:r>
                        <a:rPr lang="en-US" i="1" dirty="0" smtClean="0">
                          <a:latin typeface="Cambria Math"/>
                          <a:sym typeface="Symbol" pitchFamily="18" charset="2"/>
                        </a:rPr>
                        <m:t>𝑚</m:t>
                      </m:r>
                    </m:oMath>
                  </m:oMathPara>
                </a14:m>
                <a:endParaRPr lang="en-US" dirty="0">
                  <a:sym typeface="Symbol" pitchFamily="18" charset="2"/>
                </a:endParaRPr>
              </a:p>
              <a:p>
                <a:pPr eaLnBrk="1" hangingPunct="1">
                  <a:buFont typeface="Symbol" pitchFamily="18" charset="2"/>
                  <a:buNone/>
                </a:pPr>
                <a:endParaRPr lang="en-US" dirty="0">
                  <a:sym typeface="Symbol" pitchFamily="18" charset="2"/>
                </a:endParaRPr>
              </a:p>
              <a:p>
                <a:pPr eaLnBrk="1" hangingPunct="1">
                  <a:buFont typeface="Symbol" pitchFamily="18" charset="2"/>
                  <a:buNone/>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𝑓</m:t>
                      </m:r>
                      <m:r>
                        <a:rPr lang="en-US" b="0" i="1" dirty="0" smtClean="0">
                          <a:latin typeface="Cambria Math"/>
                          <a:sym typeface="Symbol" pitchFamily="18" charset="2"/>
                        </a:rPr>
                        <m:t>=</m:t>
                      </m:r>
                      <m:f>
                        <m:fPr>
                          <m:ctrlPr>
                            <a:rPr lang="en-US" i="1" dirty="0" smtClean="0">
                              <a:latin typeface="Cambria Math" panose="02040503050406030204" pitchFamily="18" charset="0"/>
                              <a:sym typeface="Symbol" pitchFamily="18" charset="2"/>
                            </a:rPr>
                          </m:ctrlPr>
                        </m:fPr>
                        <m:num>
                          <m:r>
                            <a:rPr lang="en-US" i="1" dirty="0" smtClean="0">
                              <a:latin typeface="Cambria Math"/>
                              <a:sym typeface="Symbol" pitchFamily="18" charset="2"/>
                            </a:rPr>
                            <m:t>1</m:t>
                          </m:r>
                        </m:num>
                        <m:den>
                          <m:r>
                            <a:rPr lang="en-US" i="1" dirty="0" smtClean="0">
                              <a:latin typeface="Cambria Math"/>
                              <a:sym typeface="Symbol" pitchFamily="18" charset="2"/>
                            </a:rPr>
                            <m:t>𝑇</m:t>
                          </m:r>
                        </m:den>
                      </m:f>
                      <m:r>
                        <a:rPr lang="en-US" i="1" dirty="0" smtClean="0">
                          <a:latin typeface="Cambria Math"/>
                          <a:sym typeface="Symbol" pitchFamily="18" charset="2"/>
                        </a:rPr>
                        <m:t> </m:t>
                      </m:r>
                      <m:r>
                        <a:rPr lang="en-US" i="1" dirty="0" smtClean="0">
                          <a:latin typeface="Cambria Math"/>
                          <a:sym typeface="Wingdings" pitchFamily="2" charset="2"/>
                        </a:rPr>
                        <m:t> </m:t>
                      </m:r>
                      <m:r>
                        <a:rPr lang="en-US" b="0" i="1" dirty="0" smtClean="0">
                          <a:latin typeface="Cambria Math"/>
                          <a:sym typeface="Wingdings" pitchFamily="2" charset="2"/>
                        </a:rPr>
                        <m:t>90.7×</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b="0" i="1" dirty="0" smtClean="0">
                          <a:latin typeface="Cambria Math"/>
                          <a:sym typeface="Wingdings" pitchFamily="2" charset="2"/>
                        </a:rPr>
                        <m:t> </m:t>
                      </m:r>
                      <m:r>
                        <a:rPr lang="en-US" i="1" dirty="0" smtClean="0">
                          <a:latin typeface="Cambria Math"/>
                          <a:sym typeface="Wingdings" pitchFamily="2" charset="2"/>
                        </a:rPr>
                        <m:t>𝐻𝑧</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m:t>
                          </m:r>
                        </m:num>
                        <m:den>
                          <m:r>
                            <a:rPr lang="en-US" i="1" dirty="0" smtClean="0">
                              <a:latin typeface="Cambria Math"/>
                              <a:sym typeface="Wingdings" pitchFamily="2" charset="2"/>
                            </a:rPr>
                            <m:t>𝑇</m:t>
                          </m:r>
                        </m:den>
                      </m:f>
                      <m:r>
                        <a:rPr lang="en-US" i="1" dirty="0" smtClean="0">
                          <a:latin typeface="Cambria Math"/>
                          <a:sym typeface="Wingdings" pitchFamily="2" charset="2"/>
                        </a:rPr>
                        <m:t>  </m:t>
                      </m:r>
                      <m:r>
                        <a:rPr lang="en-US" i="1" dirty="0" smtClean="0">
                          <a:latin typeface="Cambria Math"/>
                          <a:sym typeface="Wingdings" pitchFamily="2" charset="2"/>
                        </a:rPr>
                        <m:t>𝑇</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m:t>
                          </m:r>
                        </m:num>
                        <m:den>
                          <m:r>
                            <a:rPr lang="en-US" i="1" dirty="0" smtClean="0">
                              <a:latin typeface="Cambria Math"/>
                              <a:sym typeface="Wingdings" pitchFamily="2" charset="2"/>
                            </a:rPr>
                            <m:t>90.7</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b="0" i="1" dirty="0" smtClean="0">
                              <a:latin typeface="Cambria Math"/>
                              <a:sym typeface="Wingdings" pitchFamily="2" charset="2"/>
                            </a:rPr>
                            <m:t> </m:t>
                          </m:r>
                          <m:r>
                            <a:rPr lang="en-US" i="1" dirty="0" smtClean="0">
                              <a:latin typeface="Cambria Math"/>
                              <a:sym typeface="Wingdings" pitchFamily="2" charset="2"/>
                            </a:rPr>
                            <m:t>𝐻𝑧</m:t>
                          </m:r>
                        </m:den>
                      </m:f>
                      <m:r>
                        <a:rPr lang="en-US" i="1" dirty="0" smtClean="0">
                          <a:latin typeface="Cambria Math"/>
                          <a:sym typeface="Wingdings" pitchFamily="2" charset="2"/>
                        </a:rPr>
                        <m:t>=1.10</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−8</m:t>
                          </m:r>
                        </m:sup>
                      </m:sSup>
                      <m:r>
                        <a:rPr lang="en-US" i="1" dirty="0" smtClean="0">
                          <a:latin typeface="Cambria Math"/>
                          <a:sym typeface="Wingdings" pitchFamily="2" charset="2"/>
                        </a:rPr>
                        <m:t> </m:t>
                      </m:r>
                      <m:r>
                        <a:rPr lang="en-US" i="1" dirty="0" smtClean="0">
                          <a:latin typeface="Cambria Math"/>
                          <a:sym typeface="Wingdings" pitchFamily="2" charset="2"/>
                        </a:rPr>
                        <m:t>𝑠</m:t>
                      </m:r>
                    </m:oMath>
                  </m:oMathPara>
                </a14:m>
                <a:endParaRPr lang="en-US" dirty="0">
                  <a:sym typeface="Symbol" pitchFamily="18" charset="2"/>
                </a:endParaRPr>
              </a:p>
              <a:p>
                <a:pPr eaLnBrk="1" hangingPunct="1">
                  <a:buFont typeface="Symbol" pitchFamily="18" charset="2"/>
                  <a:buNone/>
                </a:pPr>
                <a:endParaRPr lang="en-US" dirty="0">
                  <a:sym typeface="Symbol" pitchFamily="18" charset="2"/>
                </a:endParaRPr>
              </a:p>
            </p:txBody>
          </p:sp>
        </mc:Choice>
        <mc:Fallback xmlns="">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0" dirty="0" smtClean="0">
                    <a:latin typeface="Cambria Math"/>
                  </a:rPr>
                  <a:t>𝑣 = 𝑓</a:t>
                </a:r>
                <a:r>
                  <a:rPr lang="en-US" i="0" dirty="0" smtClean="0">
                    <a:latin typeface="Cambria Math"/>
                    <a:sym typeface="Symbol" pitchFamily="18" charset="2"/>
                  </a:rPr>
                  <a:t></a:t>
                </a:r>
                <a:endParaRPr lang="en-US" dirty="0" smtClean="0">
                  <a:sym typeface="Symbol" pitchFamily="18" charset="2"/>
                </a:endParaRPr>
              </a:p>
              <a:p>
                <a:pPr eaLnBrk="1" hangingPunct="1"/>
                <a:r>
                  <a:rPr lang="en-US" i="0" dirty="0" smtClean="0">
                    <a:latin typeface="Cambria Math"/>
                    <a:sym typeface="Symbol" pitchFamily="18" charset="2"/>
                  </a:rPr>
                  <a:t>2.99</a:t>
                </a:r>
                <a:r>
                  <a:rPr lang="en-US" b="0" i="0" dirty="0" smtClean="0">
                    <a:latin typeface="Cambria Math"/>
                    <a:sym typeface="Symbol" pitchFamily="18" charset="2"/>
                  </a:rPr>
                  <a:t>×〖</a:t>
                </a:r>
                <a:r>
                  <a:rPr lang="en-US" i="0" dirty="0" smtClean="0">
                    <a:latin typeface="Cambria Math"/>
                    <a:sym typeface="Symbol" pitchFamily="18" charset="2"/>
                  </a:rPr>
                  <a:t>10</a:t>
                </a:r>
                <a:r>
                  <a:rPr lang="en-US" b="0" i="0" dirty="0" smtClean="0">
                    <a:latin typeface="Cambria Math"/>
                    <a:sym typeface="Symbol" pitchFamily="18" charset="2"/>
                  </a:rPr>
                  <a:t>〗^8 </a:t>
                </a:r>
                <a:r>
                  <a:rPr lang="en-US" i="0" dirty="0" smtClean="0">
                    <a:latin typeface="Cambria Math"/>
                    <a:sym typeface="Symbol" pitchFamily="18" charset="2"/>
                  </a:rPr>
                  <a:t> 𝑚/𝑠=90.7</a:t>
                </a:r>
                <a:r>
                  <a:rPr lang="en-US" b="0" i="0" dirty="0" smtClean="0">
                    <a:latin typeface="Cambria Math"/>
                    <a:sym typeface="Symbol" pitchFamily="18" charset="2"/>
                  </a:rPr>
                  <a:t>×〖</a:t>
                </a:r>
                <a:r>
                  <a:rPr lang="en-US" i="0" dirty="0" smtClean="0">
                    <a:latin typeface="Cambria Math"/>
                    <a:sym typeface="Symbol" pitchFamily="18" charset="2"/>
                  </a:rPr>
                  <a:t>10</a:t>
                </a:r>
                <a:r>
                  <a:rPr lang="en-US" b="0" i="0" dirty="0" smtClean="0">
                    <a:latin typeface="Cambria Math"/>
                    <a:sym typeface="Symbol" pitchFamily="18" charset="2"/>
                  </a:rPr>
                  <a:t>〗^6 </a:t>
                </a:r>
                <a:r>
                  <a:rPr lang="en-US" i="0" dirty="0" smtClean="0">
                    <a:latin typeface="Cambria Math"/>
                    <a:sym typeface="Symbol" pitchFamily="18" charset="2"/>
                  </a:rPr>
                  <a:t> 𝐻𝑧 </a:t>
                </a:r>
                <a:endParaRPr lang="en-US" dirty="0" smtClean="0">
                  <a:sym typeface="Symbol" pitchFamily="18" charset="2"/>
                </a:endParaRPr>
              </a:p>
              <a:p>
                <a:pPr eaLnBrk="1" hangingPunct="1">
                  <a:buFont typeface="Symbol" pitchFamily="18" charset="2"/>
                  <a:buNone/>
                </a:pPr>
                <a:r>
                  <a:rPr lang="en-US" i="0" dirty="0" smtClean="0">
                    <a:latin typeface="Cambria Math"/>
                    <a:sym typeface="Symbol" pitchFamily="18" charset="2"/>
                  </a:rPr>
                  <a:t>=3.30 𝑚</a:t>
                </a:r>
                <a:endParaRPr lang="en-US" dirty="0" smtClean="0">
                  <a:sym typeface="Symbol" pitchFamily="18" charset="2"/>
                </a:endParaRPr>
              </a:p>
              <a:p>
                <a:pPr eaLnBrk="1" hangingPunct="1">
                  <a:buFont typeface="Symbol" pitchFamily="18" charset="2"/>
                  <a:buNone/>
                </a:pPr>
                <a:endParaRPr lang="en-US" dirty="0" smtClean="0">
                  <a:sym typeface="Symbol" pitchFamily="18" charset="2"/>
                </a:endParaRPr>
              </a:p>
              <a:p>
                <a:pPr eaLnBrk="1" hangingPunct="1">
                  <a:buFont typeface="Symbol" pitchFamily="18" charset="2"/>
                  <a:buNone/>
                </a:pPr>
                <a:r>
                  <a:rPr lang="en-US" i="0" dirty="0" smtClean="0">
                    <a:latin typeface="Cambria Math"/>
                    <a:sym typeface="Symbol" pitchFamily="18" charset="2"/>
                  </a:rPr>
                  <a:t>𝑓</a:t>
                </a:r>
                <a:r>
                  <a:rPr lang="en-US" b="0" i="0" dirty="0" smtClean="0">
                    <a:latin typeface="Cambria Math"/>
                    <a:sym typeface="Symbol" pitchFamily="18" charset="2"/>
                  </a:rPr>
                  <a:t>=</a:t>
                </a:r>
                <a:r>
                  <a:rPr lang="en-US" i="0" dirty="0" smtClean="0">
                    <a:latin typeface="Cambria Math"/>
                    <a:sym typeface="Symbol" pitchFamily="18" charset="2"/>
                  </a:rPr>
                  <a:t>1/𝑇  </a:t>
                </a:r>
                <a:r>
                  <a:rPr lang="en-US" i="0" dirty="0" smtClean="0">
                    <a:latin typeface="Cambria Math"/>
                    <a:sym typeface="Wingdings" pitchFamily="2" charset="2"/>
                  </a:rPr>
                  <a:t> </a:t>
                </a:r>
                <a:r>
                  <a:rPr lang="en-US" b="0" i="0" dirty="0" smtClean="0">
                    <a:latin typeface="Cambria Math"/>
                    <a:sym typeface="Wingdings" pitchFamily="2" charset="2"/>
                  </a:rPr>
                  <a:t>90.7×〖</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𝐻𝑧=1/𝑇   𝑇=1/(90.7</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𝐻𝑧)=1.10</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〗^(−8) </a:t>
                </a:r>
                <a:r>
                  <a:rPr lang="en-US" i="0" dirty="0" smtClean="0">
                    <a:latin typeface="Cambria Math"/>
                    <a:sym typeface="Wingdings" pitchFamily="2" charset="2"/>
                  </a:rPr>
                  <a:t> 𝑠</a:t>
                </a:r>
                <a:endParaRPr lang="en-US" dirty="0" smtClean="0">
                  <a:sym typeface="Symbol" pitchFamily="18" charset="2"/>
                </a:endParaRPr>
              </a:p>
              <a:p>
                <a:pPr eaLnBrk="1" hangingPunct="1">
                  <a:buFont typeface="Symbol" pitchFamily="18" charset="2"/>
                  <a:buNone/>
                </a:pPr>
                <a:endParaRPr lang="en-US" dirty="0" smtClean="0">
                  <a:sym typeface="Symbol" pitchFamily="18" charset="2"/>
                </a:endParaRPr>
              </a:p>
            </p:txBody>
          </p:sp>
        </mc:Fallback>
      </mc:AlternateContent>
    </p:spTree>
    <p:extLst>
      <p:ext uri="{BB962C8B-B14F-4D97-AF65-F5344CB8AC3E}">
        <p14:creationId xmlns:p14="http://schemas.microsoft.com/office/powerpoint/2010/main" val="1474752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CD671D-C15F-4F5A-BC2C-93E90D974540}" type="slidenum">
              <a:rPr lang="en-US" smtClean="0"/>
              <a:pPr/>
              <a:t>11</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1684"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𝐹𝑟𝑒𝑞𝑢𝑒𝑛𝑐𝑦</m:t>
                      </m:r>
                      <m:r>
                        <a:rPr lang="en-US" i="1" dirty="0" smtClean="0">
                          <a:latin typeface="Cambria Math"/>
                        </a:rPr>
                        <m:t> </m:t>
                      </m:r>
                      <m:r>
                        <a:rPr lang="en-US" i="1" dirty="0" smtClean="0">
                          <a:latin typeface="Cambria Math"/>
                        </a:rPr>
                        <m:t>𝑖𝑠</m:t>
                      </m:r>
                      <m:f>
                        <m:fPr>
                          <m:ctrlPr>
                            <a:rPr lang="en-US" i="1" dirty="0" smtClean="0">
                              <a:latin typeface="Cambria Math" panose="02040503050406030204" pitchFamily="18" charset="0"/>
                            </a:rPr>
                          </m:ctrlPr>
                        </m:fPr>
                        <m:num>
                          <m:r>
                            <a:rPr lang="en-US" i="1" dirty="0" smtClean="0">
                              <a:latin typeface="Cambria Math"/>
                            </a:rPr>
                            <m:t>𝑐𝑦𝑐𝑙𝑒𝑠</m:t>
                          </m:r>
                        </m:num>
                        <m:den>
                          <m:r>
                            <a:rPr lang="en-US" i="1" dirty="0" smtClean="0">
                              <a:latin typeface="Cambria Math"/>
                            </a:rPr>
                            <m:t>𝑠𝑒𝑐𝑜𝑛𝑑𝑠</m:t>
                          </m:r>
                        </m:den>
                      </m:f>
                    </m:oMath>
                  </m:oMathPara>
                </a14:m>
                <a:endParaRPr lang="en-US" dirty="0"/>
              </a:p>
              <a:p>
                <a:pPr eaLnBrk="1" hangingPunct="1"/>
                <a14:m>
                  <m:oMathPara xmlns:m="http://schemas.openxmlformats.org/officeDocument/2006/math">
                    <m:oMathParaPr>
                      <m:jc m:val="centerGroup"/>
                    </m:oMathParaPr>
                    <m:oMath xmlns:m="http://schemas.openxmlformats.org/officeDocument/2006/math">
                      <m:r>
                        <a:rPr lang="en-US" i="1" dirty="0" smtClean="0">
                          <a:latin typeface="Cambria Math"/>
                        </a:rPr>
                        <m:t> </m:t>
                      </m:r>
                      <m:r>
                        <a:rPr lang="en-US" i="1" dirty="0" smtClean="0">
                          <a:latin typeface="Cambria Math"/>
                        </a:rPr>
                        <m:t>𝑓</m:t>
                      </m:r>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15</m:t>
                          </m:r>
                        </m:num>
                        <m:den>
                          <m:r>
                            <a:rPr lang="en-US" i="1" dirty="0" smtClean="0">
                              <a:latin typeface="Cambria Math"/>
                            </a:rPr>
                            <m:t>60 </m:t>
                          </m:r>
                          <m:r>
                            <a:rPr lang="en-US" i="1" dirty="0" smtClean="0">
                              <a:latin typeface="Cambria Math"/>
                            </a:rPr>
                            <m:t>𝑠</m:t>
                          </m:r>
                        </m:den>
                      </m:f>
                      <m:r>
                        <a:rPr lang="en-US" i="1" dirty="0" smtClean="0">
                          <a:latin typeface="Cambria Math"/>
                        </a:rPr>
                        <m:t>=</m:t>
                      </m:r>
                      <m:r>
                        <a:rPr lang="en-US" b="0" i="1" dirty="0" smtClean="0">
                          <a:latin typeface="Cambria Math"/>
                        </a:rPr>
                        <m:t>0</m:t>
                      </m:r>
                      <m:r>
                        <a:rPr lang="en-US" i="1" dirty="0" smtClean="0">
                          <a:latin typeface="Cambria Math"/>
                        </a:rPr>
                        <m:t>.25 </m:t>
                      </m:r>
                      <m:r>
                        <a:rPr lang="en-US" i="1" dirty="0" smtClean="0">
                          <a:latin typeface="Cambria Math"/>
                        </a:rPr>
                        <m:t>𝐻𝑧</m:t>
                      </m:r>
                    </m:oMath>
                  </m:oMathPara>
                </a14:m>
                <a:endParaRPr lang="en-US" dirty="0"/>
              </a:p>
            </p:txBody>
          </p:sp>
        </mc:Choice>
        <mc:Fallback xmlns="">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0" dirty="0" smtClean="0">
                    <a:latin typeface="Cambria Math"/>
                  </a:rPr>
                  <a:t>𝐹𝑟𝑒𝑞𝑢𝑒𝑛𝑐𝑦 𝑖𝑠 𝑐𝑦𝑐𝑙𝑒𝑠/𝑠𝑒𝑐𝑜𝑛𝑑𝑠</a:t>
                </a:r>
                <a:endParaRPr lang="en-US" dirty="0" smtClean="0"/>
              </a:p>
              <a:p>
                <a:pPr eaLnBrk="1" hangingPunct="1"/>
                <a:r>
                  <a:rPr lang="en-US" i="0" dirty="0" smtClean="0">
                    <a:latin typeface="Cambria Math"/>
                  </a:rPr>
                  <a:t> 𝑓=15/(60 𝑠)=</a:t>
                </a:r>
                <a:r>
                  <a:rPr lang="en-US" b="0" i="0" dirty="0" smtClean="0">
                    <a:latin typeface="Cambria Math"/>
                  </a:rPr>
                  <a:t>0</a:t>
                </a:r>
                <a:r>
                  <a:rPr lang="en-US" i="0" dirty="0" smtClean="0">
                    <a:latin typeface="Cambria Math"/>
                  </a:rPr>
                  <a:t>.25 𝐻𝑧</a:t>
                </a:r>
                <a:endParaRPr lang="en-US" dirty="0" smtClean="0"/>
              </a:p>
            </p:txBody>
          </p:sp>
        </mc:Fallback>
      </mc:AlternateContent>
    </p:spTree>
    <p:extLst>
      <p:ext uri="{BB962C8B-B14F-4D97-AF65-F5344CB8AC3E}">
        <p14:creationId xmlns:p14="http://schemas.microsoft.com/office/powerpoint/2010/main" val="245134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12</a:t>
            </a:fld>
            <a:endParaRPr lang="en-US"/>
          </a:p>
        </p:txBody>
      </p:sp>
    </p:spTree>
    <p:extLst>
      <p:ext uri="{BB962C8B-B14F-4D97-AF65-F5344CB8AC3E}">
        <p14:creationId xmlns:p14="http://schemas.microsoft.com/office/powerpoint/2010/main" val="248886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13.3</a:t>
            </a:r>
          </a:p>
          <a:p>
            <a:r>
              <a:rPr lang="en-US" dirty="0"/>
              <a:t>OpenStax College Physics 2e 16.10</a:t>
            </a:r>
          </a:p>
        </p:txBody>
      </p:sp>
      <p:sp>
        <p:nvSpPr>
          <p:cNvPr id="4" name="Slide Number Placeholder 3"/>
          <p:cNvSpPr>
            <a:spLocks noGrp="1"/>
          </p:cNvSpPr>
          <p:nvPr>
            <p:ph type="sldNum" sz="quarter" idx="5"/>
          </p:nvPr>
        </p:nvSpPr>
        <p:spPr/>
        <p:txBody>
          <a:bodyPr/>
          <a:lstStyle/>
          <a:p>
            <a:fld id="{4417905F-5A36-42A9-A74E-47FF00DE5A8B}" type="slidenum">
              <a:rPr lang="en-US" smtClean="0"/>
              <a:t>13</a:t>
            </a:fld>
            <a:endParaRPr lang="en-US"/>
          </a:p>
        </p:txBody>
      </p:sp>
    </p:spTree>
    <p:extLst>
      <p:ext uri="{BB962C8B-B14F-4D97-AF65-F5344CB8AC3E}">
        <p14:creationId xmlns:p14="http://schemas.microsoft.com/office/powerpoint/2010/main" val="2381492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381000" y="685800"/>
            <a:ext cx="6096000" cy="3429000"/>
          </a:xfrm>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E590D3-4EE6-475A-B85C-09825E9B981B}" type="slidenum">
              <a:rPr lang="en-US" altLang="en-US" smtClean="0"/>
              <a:pPr/>
              <a:t>14</a:t>
            </a:fld>
            <a:endParaRPr lang="en-US" altLang="en-US"/>
          </a:p>
        </p:txBody>
      </p:sp>
    </p:spTree>
    <p:extLst>
      <p:ext uri="{BB962C8B-B14F-4D97-AF65-F5344CB8AC3E}">
        <p14:creationId xmlns:p14="http://schemas.microsoft.com/office/powerpoint/2010/main" val="405138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ADF0297-6087-4234-A877-3EF84D070164}" type="slidenum">
              <a:rPr lang="en-US" altLang="en-US" smtClean="0"/>
              <a:pPr/>
              <a:t>15</a:t>
            </a:fld>
            <a:endParaRPr lang="en-US" altLang="en-US"/>
          </a:p>
        </p:txBody>
      </p:sp>
      <p:sp>
        <p:nvSpPr>
          <p:cNvPr id="54275" name="Rectangle 2"/>
          <p:cNvSpPr>
            <a:spLocks noGrp="1" noRot="1" noChangeAspect="1" noChangeArrowheads="1" noTextEdit="1"/>
          </p:cNvSpPr>
          <p:nvPr>
            <p:ph type="sldImg"/>
          </p:nvPr>
        </p:nvSpPr>
        <p:spPr>
          <a:xfrm>
            <a:off x="381000" y="685800"/>
            <a:ext cx="6096000" cy="3429000"/>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Try to demonstrate with spring or wave tank</a:t>
            </a:r>
          </a:p>
        </p:txBody>
      </p:sp>
    </p:spTree>
    <p:extLst>
      <p:ext uri="{BB962C8B-B14F-4D97-AF65-F5344CB8AC3E}">
        <p14:creationId xmlns:p14="http://schemas.microsoft.com/office/powerpoint/2010/main" val="4274655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07C6563-C173-407B-BA1F-C9C22AFA9C91}" type="slidenum">
              <a:rPr lang="en-US" altLang="en-US" smtClean="0"/>
              <a:pPr/>
              <a:t>16</a:t>
            </a:fld>
            <a:endParaRPr lang="en-US" altLang="en-US"/>
          </a:p>
        </p:txBody>
      </p:sp>
      <p:sp>
        <p:nvSpPr>
          <p:cNvPr id="55299" name="Rectangle 2"/>
          <p:cNvSpPr>
            <a:spLocks noGrp="1" noRot="1" noChangeAspect="1" noChangeArrowheads="1" noTextEdit="1"/>
          </p:cNvSpPr>
          <p:nvPr>
            <p:ph type="sldImg"/>
          </p:nvPr>
        </p:nvSpPr>
        <p:spPr>
          <a:xfrm>
            <a:off x="381000" y="685800"/>
            <a:ext cx="6096000"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Draw the result on the pull down graph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 -2, 2</a:t>
            </a:r>
          </a:p>
          <a:p>
            <a:pPr eaLnBrk="1" hangingPunct="1"/>
            <a:endParaRPr lang="en-US" altLang="en-US" dirty="0"/>
          </a:p>
        </p:txBody>
      </p:sp>
    </p:spTree>
    <p:extLst>
      <p:ext uri="{BB962C8B-B14F-4D97-AF65-F5344CB8AC3E}">
        <p14:creationId xmlns:p14="http://schemas.microsoft.com/office/powerpoint/2010/main" val="34056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C8CADEB-601A-492E-B9B2-9E4C721E92C3}" type="slidenum">
              <a:rPr lang="en-US" altLang="en-US" smtClean="0"/>
              <a:pPr/>
              <a:t>17</a:t>
            </a:fld>
            <a:endParaRPr lang="en-US" altLang="en-US"/>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At a point between the speakers where each of the sounds have moved full wavelengths</a:t>
            </a:r>
          </a:p>
          <a:p>
            <a:pPr eaLnBrk="1" hangingPunct="1">
              <a:buFontTx/>
              <a:buChar char="•"/>
            </a:pPr>
            <a:r>
              <a:rPr lang="en-US" altLang="en-US" dirty="0"/>
              <a:t>Condensation meats condensation and rarefaction meets rarefaction all the time</a:t>
            </a:r>
          </a:p>
          <a:p>
            <a:pPr eaLnBrk="1" hangingPunct="1">
              <a:buFontTx/>
              <a:buChar char="•"/>
            </a:pPr>
            <a:r>
              <a:rPr lang="en-US" altLang="en-US" dirty="0"/>
              <a:t>Linear superposition says the sound louder</a:t>
            </a:r>
          </a:p>
          <a:p>
            <a:pPr eaLnBrk="1" hangingPunct="1">
              <a:buFontTx/>
              <a:buChar char="•"/>
            </a:pPr>
            <a:r>
              <a:rPr lang="en-US" altLang="en-US" dirty="0"/>
              <a:t>Called constructive interference (exactly in phase)</a:t>
            </a:r>
          </a:p>
        </p:txBody>
      </p:sp>
    </p:spTree>
    <p:extLst>
      <p:ext uri="{BB962C8B-B14F-4D97-AF65-F5344CB8AC3E}">
        <p14:creationId xmlns:p14="http://schemas.microsoft.com/office/powerpoint/2010/main" val="2228648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0FA08EA-6A2C-4693-8C74-E81CFECF49A4}" type="slidenum">
              <a:rPr lang="en-US" altLang="en-US" smtClean="0"/>
              <a:pPr/>
              <a:t>18</a:t>
            </a:fld>
            <a:endParaRPr lang="en-US" altLang="en-US"/>
          </a:p>
        </p:txBody>
      </p:sp>
      <p:sp>
        <p:nvSpPr>
          <p:cNvPr id="57347" name="Rectangle 2"/>
          <p:cNvSpPr>
            <a:spLocks noGrp="1" noRot="1" noChangeAspect="1" noChangeArrowheads="1" noTextEdit="1"/>
          </p:cNvSpPr>
          <p:nvPr>
            <p:ph type="sldImg"/>
          </p:nvPr>
        </p:nvSpPr>
        <p:spPr>
          <a:xfrm>
            <a:off x="381000" y="685800"/>
            <a:ext cx="6096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Now a condensation always meets a rarefaction, so cancel into nothing</a:t>
            </a:r>
          </a:p>
          <a:p>
            <a:pPr eaLnBrk="1" hangingPunct="1"/>
            <a:r>
              <a:rPr lang="en-US" altLang="en-US"/>
              <a:t>Called Destructive interference (exactly out of phase)</a:t>
            </a:r>
          </a:p>
        </p:txBody>
      </p:sp>
    </p:spTree>
    <p:extLst>
      <p:ext uri="{BB962C8B-B14F-4D97-AF65-F5344CB8AC3E}">
        <p14:creationId xmlns:p14="http://schemas.microsoft.com/office/powerpoint/2010/main" val="2025029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19</a:t>
            </a:fld>
            <a:endParaRPr lang="en-US"/>
          </a:p>
        </p:txBody>
      </p:sp>
    </p:spTree>
    <p:extLst>
      <p:ext uri="{BB962C8B-B14F-4D97-AF65-F5344CB8AC3E}">
        <p14:creationId xmlns:p14="http://schemas.microsoft.com/office/powerpoint/2010/main" val="8862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E98E45C-7384-4A81-BB03-290FF49469EF}" type="slidenum">
              <a:rPr lang="en-US" altLang="en-US" smtClean="0"/>
              <a:pPr/>
              <a:t>20</a:t>
            </a:fld>
            <a:endParaRPr lang="en-US" altLang="en-US"/>
          </a:p>
        </p:txBody>
      </p:sp>
      <p:sp>
        <p:nvSpPr>
          <p:cNvPr id="58371" name="Rectangle 2"/>
          <p:cNvSpPr>
            <a:spLocks noGrp="1" noRot="1" noChangeAspect="1" noChangeArrowheads="1" noTextEdit="1"/>
          </p:cNvSpPr>
          <p:nvPr>
            <p:ph type="sldImg"/>
          </p:nvPr>
        </p:nvSpPr>
        <p:spPr>
          <a:xfrm>
            <a:off x="381000" y="685800"/>
            <a:ext cx="6096000" cy="3429000"/>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 microphone hears the noise</a:t>
            </a:r>
          </a:p>
          <a:p>
            <a:pPr eaLnBrk="1" hangingPunct="1"/>
            <a:r>
              <a:rPr lang="en-US" altLang="en-US"/>
              <a:t>The electronics invert the noise</a:t>
            </a:r>
          </a:p>
          <a:p>
            <a:pPr eaLnBrk="1" hangingPunct="1"/>
            <a:r>
              <a:rPr lang="en-US" altLang="en-US"/>
              <a:t>A speaker plays the inverted noise and destructive interference results so you don’t hear much</a:t>
            </a:r>
          </a:p>
        </p:txBody>
      </p:sp>
    </p:spTree>
    <p:extLst>
      <p:ext uri="{BB962C8B-B14F-4D97-AF65-F5344CB8AC3E}">
        <p14:creationId xmlns:p14="http://schemas.microsoft.com/office/powerpoint/2010/main" val="1022608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E4A4D14-102B-4898-ACE3-861AADCFEA02}" type="slidenum">
              <a:rPr lang="en-US" altLang="en-US" smtClean="0"/>
              <a:pPr/>
              <a:t>21</a:t>
            </a:fld>
            <a:endParaRPr lang="en-US" altLang="en-US"/>
          </a:p>
        </p:txBody>
      </p:sp>
      <p:sp>
        <p:nvSpPr>
          <p:cNvPr id="60419" name="Rectangle 2"/>
          <p:cNvSpPr>
            <a:spLocks noGrp="1" noRot="1" noChangeAspect="1" noChangeArrowheads="1" noTextEdit="1"/>
          </p:cNvSpPr>
          <p:nvPr>
            <p:ph type="sldImg"/>
          </p:nvPr>
        </p:nvSpPr>
        <p:spPr>
          <a:xfrm>
            <a:off x="381000" y="685800"/>
            <a:ext cx="6096000" cy="34290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a:t>Solid lines are condensations, dashed lines are rarefactions</a:t>
            </a:r>
          </a:p>
          <a:p>
            <a:pPr marL="228600" indent="-228600" eaLnBrk="1" hangingPunct="1"/>
            <a:r>
              <a:rPr lang="en-US" altLang="en-US"/>
              <a:t>2 fixed speakers </a:t>
            </a:r>
          </a:p>
          <a:p>
            <a:pPr marL="228600" indent="-228600" eaLnBrk="1" hangingPunct="1"/>
            <a:r>
              <a:rPr lang="en-US" altLang="en-US"/>
              <a:t>where two condensations or rarefactions meet = constructive interference (red dots)</a:t>
            </a:r>
          </a:p>
          <a:p>
            <a:pPr marL="228600" indent="-228600" eaLnBrk="1" hangingPunct="1"/>
            <a:r>
              <a:rPr lang="en-US" altLang="en-US"/>
              <a:t>Where a condensation and rarefaction meet = destructive interference (white dots)</a:t>
            </a:r>
          </a:p>
          <a:p>
            <a:pPr marL="228600" indent="-228600" eaLnBrk="1" hangingPunct="1"/>
            <a:r>
              <a:rPr lang="en-US" altLang="en-US"/>
              <a:t>So as you move throughout the room the noise intensities change depending on your position</a:t>
            </a:r>
          </a:p>
          <a:p>
            <a:pPr marL="228600" indent="-228600" eaLnBrk="1" hangingPunct="1"/>
            <a:r>
              <a:rPr lang="en-US" altLang="en-US"/>
              <a:t>Follows law of conservation of energy</a:t>
            </a:r>
          </a:p>
          <a:p>
            <a:pPr marL="228600" indent="-228600" eaLnBrk="1" hangingPunct="1">
              <a:buFontTx/>
              <a:buChar char="•"/>
            </a:pPr>
            <a:r>
              <a:rPr lang="en-US" altLang="en-US"/>
              <a:t>At constructive interference </a:t>
            </a:r>
            <a:r>
              <a:rPr lang="en-US" altLang="en-US">
                <a:sym typeface="Wingdings" pitchFamily="2" charset="2"/>
              </a:rPr>
              <a:t> twice as much energy</a:t>
            </a:r>
          </a:p>
          <a:p>
            <a:pPr marL="228600" indent="-228600" eaLnBrk="1" hangingPunct="1">
              <a:buFontTx/>
              <a:buChar char="•"/>
            </a:pPr>
            <a:r>
              <a:rPr lang="en-US" altLang="en-US">
                <a:sym typeface="Wingdings" pitchFamily="2" charset="2"/>
              </a:rPr>
              <a:t>At destructive interference  no energy</a:t>
            </a:r>
          </a:p>
          <a:p>
            <a:pPr marL="228600" indent="-228600" eaLnBrk="1" hangingPunct="1">
              <a:buFontTx/>
              <a:buChar char="•"/>
            </a:pPr>
            <a:r>
              <a:rPr lang="en-US" altLang="en-US">
                <a:sym typeface="Wingdings" pitchFamily="2" charset="2"/>
              </a:rPr>
              <a:t>Add it all up and you get constant energy (1 + 1 = 2 + 0)</a:t>
            </a:r>
            <a:endParaRPr lang="en-US" altLang="en-US"/>
          </a:p>
        </p:txBody>
      </p:sp>
    </p:spTree>
    <p:extLst>
      <p:ext uri="{BB962C8B-B14F-4D97-AF65-F5344CB8AC3E}">
        <p14:creationId xmlns:p14="http://schemas.microsoft.com/office/powerpoint/2010/main" val="628995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381000" y="685800"/>
            <a:ext cx="6096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8A5B900-BEDE-4D57-AEEA-4A7F902C065F}" type="slidenum">
              <a:rPr lang="en-US" altLang="en-US" smtClean="0"/>
              <a:pPr/>
              <a:t>22</a:t>
            </a:fld>
            <a:endParaRPr lang="en-US" altLang="en-US"/>
          </a:p>
        </p:txBody>
      </p:sp>
    </p:spTree>
    <p:extLst>
      <p:ext uri="{BB962C8B-B14F-4D97-AF65-F5344CB8AC3E}">
        <p14:creationId xmlns:p14="http://schemas.microsoft.com/office/powerpoint/2010/main" val="91289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B044B09-A19E-4301-A550-65065EA4D8B5}" type="slidenum">
              <a:rPr lang="en-US" altLang="en-US" smtClean="0"/>
              <a:pPr/>
              <a:t>23</a:t>
            </a:fld>
            <a:endParaRPr lang="en-US" altLang="en-US"/>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When the frequencies are slightly different, Constructive and destructive interference still happens</a:t>
            </a:r>
          </a:p>
          <a:p>
            <a:pPr eaLnBrk="1" hangingPunct="1"/>
            <a:r>
              <a:rPr lang="en-US" altLang="en-US"/>
              <a:t>Where two condensations are at the same place, you get louder</a:t>
            </a:r>
          </a:p>
          <a:p>
            <a:pPr eaLnBrk="1" hangingPunct="1"/>
            <a:r>
              <a:rPr lang="en-US" altLang="en-US"/>
              <a:t>Where 1 condensation and 1 rarefaction are at the same place, you get softer</a:t>
            </a:r>
          </a:p>
          <a:p>
            <a:pPr eaLnBrk="1" hangingPunct="1"/>
            <a:r>
              <a:rPr lang="en-US" altLang="en-US"/>
              <a:t>You get some places with loud and some soft and in between</a:t>
            </a:r>
          </a:p>
        </p:txBody>
      </p:sp>
    </p:spTree>
    <p:extLst>
      <p:ext uri="{BB962C8B-B14F-4D97-AF65-F5344CB8AC3E}">
        <p14:creationId xmlns:p14="http://schemas.microsoft.com/office/powerpoint/2010/main" val="1176502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26F2388-8631-4A0F-83F8-2672666DA87C}" type="slidenum">
              <a:rPr lang="en-US" altLang="en-US" smtClean="0"/>
              <a:pPr/>
              <a:t>24</a:t>
            </a:fld>
            <a:endParaRPr lang="en-US" alt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What the ear hears is the rising and falling of volume of the combined frequency</a:t>
            </a:r>
          </a:p>
          <a:p>
            <a:pPr eaLnBrk="1" hangingPunct="1"/>
            <a:r>
              <a:rPr lang="en-US" altLang="en-US"/>
              <a:t>How often the loudness rises and falls is the </a:t>
            </a:r>
            <a:r>
              <a:rPr lang="en-US" altLang="en-US" b="1"/>
              <a:t>beat frequency</a:t>
            </a:r>
            <a:endParaRPr lang="en-US" altLang="en-US"/>
          </a:p>
          <a:p>
            <a:pPr eaLnBrk="1" hangingPunct="1"/>
            <a:r>
              <a:rPr lang="en-US" altLang="en-US"/>
              <a:t>Beat frequency obtained from subtracting the two frequencies of the sounds.</a:t>
            </a:r>
          </a:p>
          <a:p>
            <a:pPr eaLnBrk="1" hangingPunct="1"/>
            <a:r>
              <a:rPr lang="en-US" altLang="en-US"/>
              <a:t>In the picture, the number above each blue wave indicates the number of complete cycles</a:t>
            </a:r>
          </a:p>
          <a:p>
            <a:pPr eaLnBrk="1" hangingPunct="1"/>
            <a:r>
              <a:rPr lang="en-US" altLang="en-US"/>
              <a:t>	The top wave is 10 Hz, the bottom is 12 Hz</a:t>
            </a:r>
          </a:p>
          <a:p>
            <a:pPr eaLnBrk="1" hangingPunct="1"/>
            <a:r>
              <a:rPr lang="en-US" altLang="en-US"/>
              <a:t>	The beat frequency is 12 – 10 = 2 Hz as seen in the red wave</a:t>
            </a:r>
          </a:p>
        </p:txBody>
      </p:sp>
    </p:spTree>
    <p:extLst>
      <p:ext uri="{BB962C8B-B14F-4D97-AF65-F5344CB8AC3E}">
        <p14:creationId xmlns:p14="http://schemas.microsoft.com/office/powerpoint/2010/main" val="2898431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25</a:t>
            </a:fld>
            <a:endParaRPr lang="en-US"/>
          </a:p>
        </p:txBody>
      </p:sp>
    </p:spTree>
    <p:extLst>
      <p:ext uri="{BB962C8B-B14F-4D97-AF65-F5344CB8AC3E}">
        <p14:creationId xmlns:p14="http://schemas.microsoft.com/office/powerpoint/2010/main" val="2121766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xfrm>
            <a:off x="381000" y="685800"/>
            <a:ext cx="6096000" cy="3429000"/>
          </a:xfrm>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484B684-A76A-4420-AF06-6A5DC101B456}" type="slidenum">
              <a:rPr lang="en-US" altLang="en-US" smtClean="0"/>
              <a:pPr/>
              <a:t>26</a:t>
            </a:fld>
            <a:endParaRPr lang="en-US" altLang="en-US"/>
          </a:p>
        </p:txBody>
      </p:sp>
    </p:spTree>
    <p:extLst>
      <p:ext uri="{BB962C8B-B14F-4D97-AF65-F5344CB8AC3E}">
        <p14:creationId xmlns:p14="http://schemas.microsoft.com/office/powerpoint/2010/main" val="1491467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𝑎𝑣𝑒</m:t>
                          </m:r>
                        </m:sub>
                      </m:sSub>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num>
                        <m:den>
                          <m:r>
                            <a:rPr lang="en-US" b="0" i="1" smtClean="0">
                              <a:latin typeface="Cambria Math"/>
                            </a:rPr>
                            <m:t>2</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𝐵</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oMath>
                  </m:oMathPara>
                </a14:m>
                <a:endParaRPr lang="en-US" b="0"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420 </m:t>
                      </m:r>
                      <m:r>
                        <a:rPr lang="en-US" b="0" i="1" smtClean="0">
                          <a:latin typeface="Cambria Math"/>
                        </a:rPr>
                        <m:t>𝐻𝑧</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num>
                        <m:den>
                          <m:r>
                            <a:rPr lang="en-US" b="0" i="1" smtClean="0">
                              <a:latin typeface="Cambria Math"/>
                            </a:rPr>
                            <m:t>2</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u="none" smtClean="0">
                          <a:latin typeface="Cambria Math"/>
                        </a:rPr>
                        <m:t>40 </m:t>
                      </m:r>
                      <m:r>
                        <a:rPr lang="en-US" b="0" i="1" u="none" smtClean="0">
                          <a:latin typeface="Cambria Math"/>
                        </a:rPr>
                        <m:t>𝐻𝑧</m:t>
                      </m:r>
                      <m:r>
                        <a:rPr lang="en-US" b="0" i="1" u="none" smtClean="0">
                          <a:latin typeface="Cambria Math"/>
                        </a:rPr>
                        <m:t>=</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r>
                        <a:rPr lang="en-US" b="0" i="1" u="none" smtClean="0">
                          <a:latin typeface="Cambria Math"/>
                        </a:rPr>
                        <m:t>−</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2</m:t>
                          </m:r>
                        </m:sub>
                      </m:sSub>
                    </m:oMath>
                  </m:oMathPara>
                </a14:m>
                <a:endParaRPr lang="en-US" b="0" u="none" dirty="0"/>
              </a:p>
              <a:p>
                <a:endParaRPr lang="en-US" b="0" u="none" dirty="0"/>
              </a:p>
              <a:p>
                <a:endParaRPr lang="en-US" b="0" u="none" dirty="0"/>
              </a:p>
              <a:p>
                <a:pPr/>
                <a14:m>
                  <m:oMathPara xmlns:m="http://schemas.openxmlformats.org/officeDocument/2006/math">
                    <m:oMathParaPr>
                      <m:jc m:val="centerGroup"/>
                    </m:oMathParaPr>
                    <m:oMath xmlns:m="http://schemas.openxmlformats.org/officeDocument/2006/math">
                      <m:r>
                        <a:rPr lang="en-US" b="0" i="1" smtClean="0">
                          <a:latin typeface="Cambria Math"/>
                        </a:rPr>
                        <m:t>840 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1</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2</m:t>
                          </m:r>
                        </m:sub>
                      </m:sSub>
                    </m:oMath>
                  </m:oMathPara>
                </a14:m>
                <a:endParaRPr lang="en-US" b="0" dirty="0"/>
              </a:p>
              <a:p>
                <a:pPr/>
                <a14:m>
                  <m:oMathPara xmlns:m="http://schemas.openxmlformats.org/officeDocument/2006/math">
                    <m:oMathParaPr>
                      <m:jc m:val="centerGroup"/>
                    </m:oMathParaPr>
                    <m:oMath xmlns:m="http://schemas.openxmlformats.org/officeDocument/2006/math">
                      <m:r>
                        <a:rPr lang="en-US" b="0" i="1" u="sng" smtClean="0">
                          <a:latin typeface="Cambria Math"/>
                        </a:rPr>
                        <m:t>40 </m:t>
                      </m:r>
                      <m:r>
                        <a:rPr lang="en-US" b="0" i="1" u="sng" smtClean="0">
                          <a:latin typeface="Cambria Math"/>
                        </a:rPr>
                        <m:t>𝐻𝑧</m:t>
                      </m:r>
                      <m:r>
                        <a:rPr lang="en-US" b="0" i="1" u="sng" smtClean="0">
                          <a:latin typeface="Cambria Math"/>
                        </a:rPr>
                        <m:t>=</m:t>
                      </m:r>
                      <m:sSub>
                        <m:sSubPr>
                          <m:ctrlPr>
                            <a:rPr lang="en-US" b="0" i="1" u="sng" smtClean="0">
                              <a:latin typeface="Cambria Math" panose="02040503050406030204" pitchFamily="18" charset="0"/>
                            </a:rPr>
                          </m:ctrlPr>
                        </m:sSubPr>
                        <m:e>
                          <m:r>
                            <a:rPr lang="en-US" b="0" i="1" u="sng" smtClean="0">
                              <a:latin typeface="Cambria Math"/>
                            </a:rPr>
                            <m:t>𝑓</m:t>
                          </m:r>
                        </m:e>
                        <m:sub>
                          <m:r>
                            <a:rPr lang="en-US" b="0" i="1" u="sng" smtClean="0">
                              <a:latin typeface="Cambria Math"/>
                            </a:rPr>
                            <m:t>1</m:t>
                          </m:r>
                        </m:sub>
                      </m:sSub>
                      <m:r>
                        <a:rPr lang="en-US" b="0" i="1" u="sng" smtClean="0">
                          <a:latin typeface="Cambria Math"/>
                        </a:rPr>
                        <m:t>−</m:t>
                      </m:r>
                      <m:sSub>
                        <m:sSubPr>
                          <m:ctrlPr>
                            <a:rPr lang="en-US" b="0" i="1" u="sng" smtClean="0">
                              <a:latin typeface="Cambria Math" panose="02040503050406030204" pitchFamily="18" charset="0"/>
                            </a:rPr>
                          </m:ctrlPr>
                        </m:sSubPr>
                        <m:e>
                          <m:r>
                            <a:rPr lang="en-US" b="0" i="1" u="sng" smtClean="0">
                              <a:latin typeface="Cambria Math"/>
                            </a:rPr>
                            <m:t>𝑓</m:t>
                          </m:r>
                        </m:e>
                        <m:sub>
                          <m:r>
                            <a:rPr lang="en-US" b="0" i="1" u="sng" smtClean="0">
                              <a:latin typeface="Cambria Math"/>
                            </a:rPr>
                            <m:t>2</m:t>
                          </m:r>
                        </m:sub>
                      </m:sSub>
                    </m:oMath>
                  </m:oMathPara>
                </a14:m>
                <a:endParaRPr lang="en-US" u="sng" dirty="0"/>
              </a:p>
              <a:p>
                <a:pPr/>
                <a14:m>
                  <m:oMathPara xmlns:m="http://schemas.openxmlformats.org/officeDocument/2006/math">
                    <m:oMathParaPr>
                      <m:jc m:val="centerGroup"/>
                    </m:oMathParaPr>
                    <m:oMath xmlns:m="http://schemas.openxmlformats.org/officeDocument/2006/math">
                      <m:r>
                        <a:rPr lang="en-US" b="0" i="1" u="none" smtClean="0">
                          <a:latin typeface="Cambria Math"/>
                        </a:rPr>
                        <m:t>880 </m:t>
                      </m:r>
                      <m:r>
                        <a:rPr lang="en-US" b="0" i="1" u="none" smtClean="0">
                          <a:latin typeface="Cambria Math"/>
                        </a:rPr>
                        <m:t>𝐻𝑧</m:t>
                      </m:r>
                      <m:r>
                        <a:rPr lang="en-US" b="0" i="1" u="none" smtClean="0">
                          <a:latin typeface="Cambria Math"/>
                        </a:rPr>
                        <m:t>=2</m:t>
                      </m:r>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oMath>
                  </m:oMathPara>
                </a14:m>
                <a:endParaRPr lang="en-US" b="0" u="none" dirty="0"/>
              </a:p>
              <a:p>
                <a:pPr/>
                <a14:m>
                  <m:oMathPara xmlns:m="http://schemas.openxmlformats.org/officeDocument/2006/math">
                    <m:oMathParaPr>
                      <m:jc m:val="centerGroup"/>
                    </m:oMathParaPr>
                    <m:oMath xmlns:m="http://schemas.openxmlformats.org/officeDocument/2006/math">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1</m:t>
                          </m:r>
                        </m:sub>
                      </m:sSub>
                      <m:r>
                        <a:rPr lang="en-US" b="0" i="1" u="none" smtClean="0">
                          <a:latin typeface="Cambria Math"/>
                        </a:rPr>
                        <m:t>=440 </m:t>
                      </m:r>
                      <m:r>
                        <a:rPr lang="en-US" b="0" i="1" u="none" smtClean="0">
                          <a:latin typeface="Cambria Math"/>
                        </a:rPr>
                        <m:t>𝐻𝑧</m:t>
                      </m:r>
                    </m:oMath>
                  </m:oMathPara>
                </a14:m>
                <a:endParaRPr lang="en-US" b="0" u="none" dirty="0"/>
              </a:p>
              <a:p>
                <a:pPr/>
                <a14:m>
                  <m:oMathPara xmlns:m="http://schemas.openxmlformats.org/officeDocument/2006/math">
                    <m:oMathParaPr>
                      <m:jc m:val="centerGroup"/>
                    </m:oMathParaPr>
                    <m:oMath xmlns:m="http://schemas.openxmlformats.org/officeDocument/2006/math">
                      <m:sSub>
                        <m:sSubPr>
                          <m:ctrlPr>
                            <a:rPr lang="en-US" b="0" i="1" u="none" smtClean="0">
                              <a:latin typeface="Cambria Math" panose="02040503050406030204" pitchFamily="18" charset="0"/>
                            </a:rPr>
                          </m:ctrlPr>
                        </m:sSubPr>
                        <m:e>
                          <m:r>
                            <a:rPr lang="en-US" b="0" i="1" u="none" smtClean="0">
                              <a:latin typeface="Cambria Math"/>
                            </a:rPr>
                            <m:t>𝑓</m:t>
                          </m:r>
                        </m:e>
                        <m:sub>
                          <m:r>
                            <a:rPr lang="en-US" b="0" i="1" u="none" smtClean="0">
                              <a:latin typeface="Cambria Math"/>
                            </a:rPr>
                            <m:t>2</m:t>
                          </m:r>
                        </m:sub>
                      </m:sSub>
                      <m:r>
                        <a:rPr lang="en-US" b="0" i="1" u="none" smtClean="0">
                          <a:latin typeface="Cambria Math"/>
                        </a:rPr>
                        <m:t>=400 </m:t>
                      </m:r>
                      <m:r>
                        <a:rPr lang="en-US" b="0" i="1" u="none" smtClean="0">
                          <a:latin typeface="Cambria Math"/>
                        </a:rPr>
                        <m:t>𝐻𝑧</m:t>
                      </m:r>
                    </m:oMath>
                  </m:oMathPara>
                </a14:m>
                <a:endParaRPr lang="en-US" u="none" dirty="0"/>
              </a:p>
            </p:txBody>
          </p:sp>
        </mc:Choice>
        <mc:Fallback xmlns="">
          <p:sp>
            <p:nvSpPr>
              <p:cNvPr id="3" name="Notes Placeholder 2"/>
              <p:cNvSpPr>
                <a:spLocks noGrp="1"/>
              </p:cNvSpPr>
              <p:nvPr>
                <p:ph type="body" idx="1"/>
              </p:nvPr>
            </p:nvSpPr>
            <p:spPr/>
            <p:txBody>
              <a:bodyPr/>
              <a:lstStyle/>
              <a:p>
                <a:r>
                  <a:rPr lang="en-US" b="0" i="0" smtClean="0">
                    <a:latin typeface="Cambria Math"/>
                  </a:rPr>
                  <a:t>𝑓_𝑎𝑣𝑒=(𝑓_1+𝑓_2)/2</a:t>
                </a:r>
                <a:endParaRPr lang="en-US" b="0" dirty="0" smtClean="0"/>
              </a:p>
              <a:p>
                <a:r>
                  <a:rPr lang="en-US" b="0" i="0" smtClean="0">
                    <a:latin typeface="Cambria Math"/>
                  </a:rPr>
                  <a:t>𝑓_𝐵=𝑓_1−𝑓_2</a:t>
                </a:r>
                <a:endParaRPr lang="en-US" b="0" dirty="0" smtClean="0"/>
              </a:p>
              <a:p>
                <a:endParaRPr lang="en-US" dirty="0" smtClean="0"/>
              </a:p>
              <a:p>
                <a:r>
                  <a:rPr lang="en-US" b="0" i="0" smtClean="0">
                    <a:latin typeface="Cambria Math"/>
                  </a:rPr>
                  <a:t>420 𝐻𝑧=(𝑓_1+𝑓_2)/2</a:t>
                </a:r>
                <a:endParaRPr lang="en-US" b="0" dirty="0" smtClean="0"/>
              </a:p>
              <a:p>
                <a:r>
                  <a:rPr lang="en-US" b="0" i="0" u="none" smtClean="0">
                    <a:latin typeface="Cambria Math"/>
                  </a:rPr>
                  <a:t>40 𝐻𝑧=𝑓_1−𝑓_2</a:t>
                </a:r>
                <a:endParaRPr lang="en-US" b="0" u="none" dirty="0" smtClean="0"/>
              </a:p>
              <a:p>
                <a:endParaRPr lang="en-US" b="0" u="none" dirty="0" smtClean="0"/>
              </a:p>
              <a:p>
                <a:endParaRPr lang="en-US" b="0" u="none" dirty="0" smtClean="0"/>
              </a:p>
              <a:p>
                <a:r>
                  <a:rPr lang="en-US" b="0" i="0" smtClean="0">
                    <a:latin typeface="Cambria Math"/>
                  </a:rPr>
                  <a:t>840 𝐻𝑧=𝑓_1+𝑓_2</a:t>
                </a:r>
                <a:endParaRPr lang="en-US" b="0" dirty="0" smtClean="0"/>
              </a:p>
              <a:p>
                <a:r>
                  <a:rPr lang="en-US" b="0" i="0" u="sng" smtClean="0">
                    <a:latin typeface="Cambria Math"/>
                  </a:rPr>
                  <a:t>40 𝐻𝑧=𝑓_1−𝑓_2</a:t>
                </a:r>
                <a:endParaRPr lang="en-US" u="sng" dirty="0" smtClean="0"/>
              </a:p>
              <a:p>
                <a:r>
                  <a:rPr lang="en-US" b="0" i="0" u="none" smtClean="0">
                    <a:latin typeface="Cambria Math"/>
                  </a:rPr>
                  <a:t>880 𝐻𝑧=2𝑓_1</a:t>
                </a:r>
                <a:endParaRPr lang="en-US" b="0" u="none" dirty="0" smtClean="0"/>
              </a:p>
              <a:p>
                <a:r>
                  <a:rPr lang="en-US" b="0" i="0" u="none" smtClean="0">
                    <a:latin typeface="Cambria Math"/>
                  </a:rPr>
                  <a:t>𝑓_1=440 𝐻𝑧</a:t>
                </a:r>
                <a:endParaRPr lang="en-US" b="0" u="none" dirty="0" smtClean="0"/>
              </a:p>
              <a:p>
                <a:r>
                  <a:rPr lang="en-US" b="0" i="0" u="none" smtClean="0">
                    <a:latin typeface="Cambria Math"/>
                  </a:rPr>
                  <a:t>𝑓_2=400 𝐻𝑧</a:t>
                </a:r>
                <a:endParaRPr lang="en-US" u="none"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27</a:t>
            </a:fld>
            <a:endParaRPr lang="en-US"/>
          </a:p>
        </p:txBody>
      </p:sp>
    </p:spTree>
    <p:extLst>
      <p:ext uri="{BB962C8B-B14F-4D97-AF65-F5344CB8AC3E}">
        <p14:creationId xmlns:p14="http://schemas.microsoft.com/office/powerpoint/2010/main" val="4293369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7905F-5A36-42A9-A74E-47FF00DE5A8B}" type="slidenum">
              <a:rPr lang="en-US" smtClean="0"/>
              <a:t>28</a:t>
            </a:fld>
            <a:endParaRPr lang="en-US"/>
          </a:p>
        </p:txBody>
      </p:sp>
    </p:spTree>
    <p:extLst>
      <p:ext uri="{BB962C8B-B14F-4D97-AF65-F5344CB8AC3E}">
        <p14:creationId xmlns:p14="http://schemas.microsoft.com/office/powerpoint/2010/main" val="2974984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7905F-5A36-42A9-A74E-47FF00DE5A8B}" type="slidenum">
              <a:rPr lang="en-US" smtClean="0"/>
              <a:t>29</a:t>
            </a:fld>
            <a:endParaRPr lang="en-US"/>
          </a:p>
        </p:txBody>
      </p:sp>
    </p:spTree>
    <p:extLst>
      <p:ext uri="{BB962C8B-B14F-4D97-AF65-F5344CB8AC3E}">
        <p14:creationId xmlns:p14="http://schemas.microsoft.com/office/powerpoint/2010/main" val="2775429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OpenStax High School Physics 13.1, 2</a:t>
            </a:r>
          </a:p>
          <a:p>
            <a:r>
              <a:rPr lang="en-US" dirty="0"/>
              <a:t>OpenStax College Physics 2e 16.9, 16.2</a:t>
            </a:r>
          </a:p>
        </p:txBody>
      </p:sp>
      <p:sp>
        <p:nvSpPr>
          <p:cNvPr id="4" name="Slide Number Placeholder 3"/>
          <p:cNvSpPr>
            <a:spLocks noGrp="1"/>
          </p:cNvSpPr>
          <p:nvPr>
            <p:ph type="sldNum" sz="quarter" idx="5"/>
          </p:nvPr>
        </p:nvSpPr>
        <p:spPr/>
        <p:txBody>
          <a:bodyPr/>
          <a:lstStyle/>
          <a:p>
            <a:fld id="{4417905F-5A36-42A9-A74E-47FF00DE5A8B}" type="slidenum">
              <a:rPr lang="en-US" smtClean="0"/>
              <a:t>3</a:t>
            </a:fld>
            <a:endParaRPr lang="en-US"/>
          </a:p>
        </p:txBody>
      </p:sp>
    </p:spTree>
    <p:extLst>
      <p:ext uri="{BB962C8B-B14F-4D97-AF65-F5344CB8AC3E}">
        <p14:creationId xmlns:p14="http://schemas.microsoft.com/office/powerpoint/2010/main" val="3495199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7905F-5A36-42A9-A74E-47FF00DE5A8B}" type="slidenum">
              <a:rPr lang="en-US" smtClean="0"/>
              <a:t>30</a:t>
            </a:fld>
            <a:endParaRPr lang="en-US"/>
          </a:p>
        </p:txBody>
      </p:sp>
    </p:spTree>
    <p:extLst>
      <p:ext uri="{BB962C8B-B14F-4D97-AF65-F5344CB8AC3E}">
        <p14:creationId xmlns:p14="http://schemas.microsoft.com/office/powerpoint/2010/main" val="849591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31</a:t>
            </a:fld>
            <a:endParaRPr lang="en-US"/>
          </a:p>
        </p:txBody>
      </p:sp>
    </p:spTree>
    <p:extLst>
      <p:ext uri="{BB962C8B-B14F-4D97-AF65-F5344CB8AC3E}">
        <p14:creationId xmlns:p14="http://schemas.microsoft.com/office/powerpoint/2010/main" val="3029642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14.1, 2</a:t>
            </a:r>
          </a:p>
          <a:p>
            <a:r>
              <a:rPr lang="en-US" dirty="0"/>
              <a:t>OpenStax College Physics 2e 17.1-17.2</a:t>
            </a:r>
          </a:p>
        </p:txBody>
      </p:sp>
      <p:sp>
        <p:nvSpPr>
          <p:cNvPr id="4" name="Slide Number Placeholder 3"/>
          <p:cNvSpPr>
            <a:spLocks noGrp="1"/>
          </p:cNvSpPr>
          <p:nvPr>
            <p:ph type="sldNum" sz="quarter" idx="5"/>
          </p:nvPr>
        </p:nvSpPr>
        <p:spPr/>
        <p:txBody>
          <a:bodyPr/>
          <a:lstStyle/>
          <a:p>
            <a:fld id="{4417905F-5A36-42A9-A74E-47FF00DE5A8B}" type="slidenum">
              <a:rPr lang="en-US" smtClean="0"/>
              <a:t>32</a:t>
            </a:fld>
            <a:endParaRPr lang="en-US"/>
          </a:p>
        </p:txBody>
      </p:sp>
    </p:spTree>
    <p:extLst>
      <p:ext uri="{BB962C8B-B14F-4D97-AF65-F5344CB8AC3E}">
        <p14:creationId xmlns:p14="http://schemas.microsoft.com/office/powerpoint/2010/main" val="3307599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5E2B63F-39D7-463C-905C-9321C6A978BC}" type="slidenum">
              <a:rPr lang="en-US" smtClean="0"/>
              <a:pPr/>
              <a:t>33</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Maybe have big speaker with bouncing something on it</a:t>
            </a:r>
          </a:p>
        </p:txBody>
      </p:sp>
    </p:spTree>
    <p:extLst>
      <p:ext uri="{BB962C8B-B14F-4D97-AF65-F5344CB8AC3E}">
        <p14:creationId xmlns:p14="http://schemas.microsoft.com/office/powerpoint/2010/main" val="3347218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34</a:t>
            </a:fld>
            <a:endParaRPr lang="en-US"/>
          </a:p>
        </p:txBody>
      </p:sp>
    </p:spTree>
    <p:extLst>
      <p:ext uri="{BB962C8B-B14F-4D97-AF65-F5344CB8AC3E}">
        <p14:creationId xmlns:p14="http://schemas.microsoft.com/office/powerpoint/2010/main" val="1057651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35</a:t>
            </a:fld>
            <a:endParaRPr lang="en-US"/>
          </a:p>
        </p:txBody>
      </p:sp>
    </p:spTree>
    <p:extLst>
      <p:ext uri="{BB962C8B-B14F-4D97-AF65-F5344CB8AC3E}">
        <p14:creationId xmlns:p14="http://schemas.microsoft.com/office/powerpoint/2010/main" val="1688759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36</a:t>
            </a:fld>
            <a:endParaRPr lang="en-US"/>
          </a:p>
        </p:txBody>
      </p:sp>
    </p:spTree>
    <p:extLst>
      <p:ext uri="{BB962C8B-B14F-4D97-AF65-F5344CB8AC3E}">
        <p14:creationId xmlns:p14="http://schemas.microsoft.com/office/powerpoint/2010/main" val="1538966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8763368-E264-490C-8375-9BA9A52BBC5D}" type="slidenum">
              <a:rPr lang="en-US" smtClean="0"/>
              <a:pPr/>
              <a:t>37</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Loudness is subjective, pressure is not.</a:t>
            </a:r>
          </a:p>
          <a:p>
            <a:r>
              <a:rPr lang="en-US"/>
              <a:t>Measure pressure to see if damaging</a:t>
            </a:r>
          </a:p>
        </p:txBody>
      </p:sp>
    </p:spTree>
    <p:extLst>
      <p:ext uri="{BB962C8B-B14F-4D97-AF65-F5344CB8AC3E}">
        <p14:creationId xmlns:p14="http://schemas.microsoft.com/office/powerpoint/2010/main" val="32062370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38</a:t>
            </a:fld>
            <a:endParaRPr lang="en-US"/>
          </a:p>
        </p:txBody>
      </p:sp>
    </p:spTree>
    <p:extLst>
      <p:ext uri="{BB962C8B-B14F-4D97-AF65-F5344CB8AC3E}">
        <p14:creationId xmlns:p14="http://schemas.microsoft.com/office/powerpoint/2010/main" val="986798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A0C3104-A2AD-4098-BA51-11E8D1D44192}" type="slidenum">
              <a:rPr lang="en-US" smtClean="0"/>
              <a:pPr/>
              <a:t>39</a:t>
            </a:fld>
            <a:endParaRPr lang="en-US"/>
          </a:p>
        </p:txBody>
      </p:sp>
      <p:sp>
        <p:nvSpPr>
          <p:cNvPr id="79875"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79876"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𝑣</m:t>
                      </m:r>
                      <m:r>
                        <a:rPr lang="en-US" i="1" dirty="0" smtClean="0">
                          <a:latin typeface="Cambria Math"/>
                        </a:rPr>
                        <m:t>=1540 </m:t>
                      </m:r>
                      <m:r>
                        <a:rPr lang="en-US" i="1" dirty="0" smtClean="0">
                          <a:latin typeface="Cambria Math"/>
                        </a:rPr>
                        <m:t>𝑚</m:t>
                      </m:r>
                      <m:r>
                        <a:rPr lang="en-US" i="1" dirty="0" smtClean="0">
                          <a:latin typeface="Cambria Math"/>
                        </a:rPr>
                        <m:t>/</m:t>
                      </m:r>
                      <m:r>
                        <a:rPr lang="en-US" i="1" dirty="0" smtClean="0">
                          <a:latin typeface="Cambria Math"/>
                        </a:rPr>
                        <m:t>𝑠</m:t>
                      </m:r>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a:rPr>
                        <m:t>𝑥</m:t>
                      </m:r>
                      <m:r>
                        <a:rPr lang="en-US" b="0" i="1" dirty="0" smtClean="0">
                          <a:latin typeface="Cambria Math"/>
                        </a:rPr>
                        <m:t>=</m:t>
                      </m:r>
                      <m:r>
                        <a:rPr lang="en-US" b="0" i="1" dirty="0" smtClean="0">
                          <a:latin typeface="Cambria Math"/>
                        </a:rPr>
                        <m:t>𝑣𝑡</m:t>
                      </m:r>
                      <m:r>
                        <a:rPr lang="en-US" b="0" i="1" dirty="0" smtClean="0">
                          <a:latin typeface="Cambria Math"/>
                        </a:rPr>
                        <m:t>→</m:t>
                      </m:r>
                      <m:r>
                        <a:rPr lang="en-US" b="0" i="1" dirty="0" smtClean="0">
                          <a:latin typeface="Cambria Math"/>
                        </a:rPr>
                        <m:t>𝑥</m:t>
                      </m:r>
                      <m:r>
                        <a:rPr lang="en-US" b="0" i="1" dirty="0" smtClean="0">
                          <a:latin typeface="Cambria Math"/>
                        </a:rPr>
                        <m:t>=</m:t>
                      </m:r>
                      <m:d>
                        <m:dPr>
                          <m:ctrlPr>
                            <a:rPr lang="en-US" b="0"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1540</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𝑚</m:t>
                              </m:r>
                            </m:num>
                            <m:den>
                              <m:r>
                                <a:rPr lang="en-US" i="1" dirty="0" smtClean="0">
                                  <a:latin typeface="Cambria Math"/>
                                  <a:sym typeface="Wingdings" pitchFamily="2" charset="2"/>
                                </a:rPr>
                                <m:t>𝑠</m:t>
                              </m:r>
                            </m:den>
                          </m:f>
                        </m:e>
                      </m:d>
                      <m:d>
                        <m:dPr>
                          <m:ctrlPr>
                            <a:rPr lang="en-US" b="0" i="1" dirty="0" smtClean="0">
                              <a:latin typeface="Cambria Math" panose="02040503050406030204" pitchFamily="18" charset="0"/>
                              <a:sym typeface="Wingdings" pitchFamily="2" charset="2"/>
                            </a:rPr>
                          </m:ctrlPr>
                        </m:dPr>
                        <m:e>
                          <m:r>
                            <a:rPr lang="en-US" i="1" dirty="0" smtClean="0">
                              <a:latin typeface="Cambria Math"/>
                              <a:sym typeface="Wingdings" pitchFamily="2" charset="2"/>
                            </a:rPr>
                            <m:t>3.4 </m:t>
                          </m:r>
                          <m:r>
                            <a:rPr lang="en-US" i="1" dirty="0" smtClean="0">
                              <a:latin typeface="Cambria Math"/>
                              <a:sym typeface="Wingdings" pitchFamily="2" charset="2"/>
                            </a:rPr>
                            <m:t>𝑠</m:t>
                          </m:r>
                        </m:e>
                      </m:d>
                      <m:r>
                        <a:rPr lang="en-US" b="0" i="1" dirty="0" smtClean="0">
                          <a:latin typeface="Cambria Math"/>
                          <a:sym typeface="Wingdings" pitchFamily="2" charset="2"/>
                        </a:rPr>
                        <m:t>→</m:t>
                      </m:r>
                      <m:r>
                        <a:rPr lang="en-US" b="0" i="1" dirty="0" smtClean="0">
                          <a:latin typeface="Cambria Math"/>
                          <a:sym typeface="Wingdings" pitchFamily="2" charset="2"/>
                        </a:rPr>
                        <m:t>𝑥</m:t>
                      </m:r>
                      <m:r>
                        <a:rPr lang="en-US" i="1" dirty="0" smtClean="0">
                          <a:latin typeface="Cambria Math"/>
                          <a:sym typeface="Wingdings" pitchFamily="2" charset="2"/>
                        </a:rPr>
                        <m:t>=5236 </m:t>
                      </m:r>
                      <m:r>
                        <a:rPr lang="en-US" i="1" dirty="0" smtClean="0">
                          <a:latin typeface="Cambria Math"/>
                          <a:sym typeface="Wingdings" pitchFamily="2" charset="2"/>
                        </a:rPr>
                        <m:t>𝑚</m:t>
                      </m:r>
                    </m:oMath>
                  </m:oMathPara>
                </a14:m>
                <a:endParaRPr lang="en-US" dirty="0">
                  <a:sym typeface="Wingdings" pitchFamily="2" charset="2"/>
                </a:endParaRPr>
              </a:p>
              <a:p>
                <a:r>
                  <a:rPr lang="en-US" dirty="0">
                    <a:sym typeface="Wingdings" pitchFamily="2" charset="2"/>
                  </a:rPr>
                  <a:t>This the distance to the object and back again.  So divide it by 2  </a:t>
                </a:r>
                <a14:m>
                  <m:oMath xmlns:m="http://schemas.openxmlformats.org/officeDocument/2006/math">
                    <m:r>
                      <a:rPr lang="en-US" i="1" dirty="0" smtClean="0">
                        <a:latin typeface="Cambria Math"/>
                        <a:sym typeface="Wingdings" pitchFamily="2" charset="2"/>
                      </a:rPr>
                      <m:t>𝑥</m:t>
                    </m:r>
                    <m:r>
                      <a:rPr lang="en-US" i="1" dirty="0" smtClean="0">
                        <a:latin typeface="Cambria Math"/>
                        <a:sym typeface="Wingdings" pitchFamily="2" charset="2"/>
                      </a:rPr>
                      <m:t>=2618 </m:t>
                    </m:r>
                    <m:r>
                      <a:rPr lang="en-US" i="1" dirty="0" smtClean="0">
                        <a:latin typeface="Cambria Math"/>
                        <a:sym typeface="Wingdings" pitchFamily="2" charset="2"/>
                      </a:rPr>
                      <m:t>𝑚</m:t>
                    </m:r>
                  </m:oMath>
                </a14:m>
                <a:endParaRPr lang="en-US" dirty="0"/>
              </a:p>
            </p:txBody>
          </p:sp>
        </mc:Choice>
        <mc:Fallback xmlns="">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dirty="0" smtClean="0">
                    <a:latin typeface="Cambria Math"/>
                  </a:rPr>
                  <a:t>𝑣=1540 𝑚/𝑠</a:t>
                </a:r>
                <a:endParaRPr lang="en-US" dirty="0" smtClean="0"/>
              </a:p>
              <a:p>
                <a:r>
                  <a:rPr lang="en-US" b="0" i="0" dirty="0" smtClean="0">
                    <a:latin typeface="Cambria Math"/>
                  </a:rPr>
                  <a:t>𝑥=𝑣𝑡→𝑥=</a:t>
                </a:r>
                <a:r>
                  <a:rPr lang="en-US" b="0" i="0" dirty="0" smtClean="0">
                    <a:latin typeface="Cambria Math"/>
                    <a:sym typeface="Wingdings" pitchFamily="2" charset="2"/>
                  </a:rPr>
                  <a:t>(</a:t>
                </a:r>
                <a:r>
                  <a:rPr lang="en-US" i="0" dirty="0" smtClean="0">
                    <a:latin typeface="Cambria Math"/>
                    <a:sym typeface="Wingdings" pitchFamily="2" charset="2"/>
                  </a:rPr>
                  <a:t>1540 𝑚/𝑠</a:t>
                </a:r>
                <a:r>
                  <a:rPr lang="en-US" b="0" i="0" dirty="0" smtClean="0">
                    <a:latin typeface="Cambria Math"/>
                    <a:sym typeface="Wingdings" pitchFamily="2" charset="2"/>
                  </a:rPr>
                  <a:t>)(</a:t>
                </a:r>
                <a:r>
                  <a:rPr lang="en-US" i="0" dirty="0" smtClean="0">
                    <a:latin typeface="Cambria Math"/>
                    <a:sym typeface="Wingdings" pitchFamily="2" charset="2"/>
                  </a:rPr>
                  <a:t>3.4 𝑠</a:t>
                </a:r>
                <a:r>
                  <a:rPr lang="en-US" b="0" i="0" dirty="0" smtClean="0">
                    <a:latin typeface="Cambria Math"/>
                    <a:sym typeface="Wingdings" pitchFamily="2" charset="2"/>
                  </a:rPr>
                  <a:t>)→𝑥</a:t>
                </a:r>
                <a:r>
                  <a:rPr lang="en-US" i="0" dirty="0" smtClean="0">
                    <a:latin typeface="Cambria Math"/>
                    <a:sym typeface="Wingdings" pitchFamily="2" charset="2"/>
                  </a:rPr>
                  <a:t>=5236 𝑚</a:t>
                </a:r>
                <a:endParaRPr lang="en-US" dirty="0" smtClean="0">
                  <a:sym typeface="Wingdings" pitchFamily="2" charset="2"/>
                </a:endParaRPr>
              </a:p>
              <a:p>
                <a:r>
                  <a:rPr lang="en-US" dirty="0" smtClean="0">
                    <a:sym typeface="Wingdings" pitchFamily="2" charset="2"/>
                  </a:rPr>
                  <a:t>This the distance to the object and back again.  So divide it by 2  </a:t>
                </a:r>
                <a:r>
                  <a:rPr lang="en-US" i="0" dirty="0" smtClean="0">
                    <a:latin typeface="Cambria Math"/>
                    <a:sym typeface="Wingdings" pitchFamily="2" charset="2"/>
                  </a:rPr>
                  <a:t>𝑥=2618 </a:t>
                </a:r>
                <a:r>
                  <a:rPr lang="en-US" i="0" dirty="0" smtClean="0">
                    <a:latin typeface="Cambria Math"/>
                    <a:sym typeface="Wingdings" pitchFamily="2" charset="2"/>
                  </a:rPr>
                  <a:t>𝑚</a:t>
                </a:r>
                <a:endParaRPr lang="en-US" dirty="0" smtClean="0"/>
              </a:p>
            </p:txBody>
          </p:sp>
        </mc:Fallback>
      </mc:AlternateContent>
    </p:spTree>
    <p:extLst>
      <p:ext uri="{BB962C8B-B14F-4D97-AF65-F5344CB8AC3E}">
        <p14:creationId xmlns:p14="http://schemas.microsoft.com/office/powerpoint/2010/main" val="1114432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CACF82B-692D-4494-9F9A-73CD667B0CEF}" type="slidenum">
              <a:rPr lang="en-US" smtClean="0"/>
              <a:pPr/>
              <a:t>4</a:t>
            </a:fld>
            <a:endParaRPr lang="en-US"/>
          </a:p>
        </p:txBody>
      </p:sp>
      <p:sp>
        <p:nvSpPr>
          <p:cNvPr id="66563" name="Rectangle 2"/>
          <p:cNvSpPr>
            <a:spLocks noGrp="1" noRot="1" noChangeAspect="1" noChangeArrowheads="1" noTextEdit="1"/>
          </p:cNvSpPr>
          <p:nvPr>
            <p:ph type="sldImg"/>
          </p:nvPr>
        </p:nvSpPr>
        <p:spPr>
          <a:xfrm>
            <a:off x="381000" y="685800"/>
            <a:ext cx="6096000" cy="3429000"/>
          </a:xfrm>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If the water moved in bulk, then there would be a hole in the water.</a:t>
            </a:r>
          </a:p>
          <a:p>
            <a:pPr eaLnBrk="1" hangingPunct="1"/>
            <a:endParaRPr lang="en-US"/>
          </a:p>
        </p:txBody>
      </p:sp>
    </p:spTree>
    <p:extLst>
      <p:ext uri="{BB962C8B-B14F-4D97-AF65-F5344CB8AC3E}">
        <p14:creationId xmlns:p14="http://schemas.microsoft.com/office/powerpoint/2010/main" val="3737019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40</a:t>
            </a:fld>
            <a:endParaRPr lang="en-US"/>
          </a:p>
        </p:txBody>
      </p:sp>
    </p:spTree>
    <p:extLst>
      <p:ext uri="{BB962C8B-B14F-4D97-AF65-F5344CB8AC3E}">
        <p14:creationId xmlns:p14="http://schemas.microsoft.com/office/powerpoint/2010/main" val="1264083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14.1,2</a:t>
            </a:r>
          </a:p>
          <a:p>
            <a:r>
              <a:rPr lang="en-US" dirty="0"/>
              <a:t>OpenStax College Physics 2e 17.3</a:t>
            </a:r>
          </a:p>
        </p:txBody>
      </p:sp>
      <p:sp>
        <p:nvSpPr>
          <p:cNvPr id="4" name="Slide Number Placeholder 3"/>
          <p:cNvSpPr>
            <a:spLocks noGrp="1"/>
          </p:cNvSpPr>
          <p:nvPr>
            <p:ph type="sldNum" sz="quarter" idx="5"/>
          </p:nvPr>
        </p:nvSpPr>
        <p:spPr/>
        <p:txBody>
          <a:bodyPr/>
          <a:lstStyle/>
          <a:p>
            <a:fld id="{4417905F-5A36-42A9-A74E-47FF00DE5A8B}" type="slidenum">
              <a:rPr lang="en-US" smtClean="0"/>
              <a:t>41</a:t>
            </a:fld>
            <a:endParaRPr lang="en-US"/>
          </a:p>
        </p:txBody>
      </p:sp>
    </p:spTree>
    <p:extLst>
      <p:ext uri="{BB962C8B-B14F-4D97-AF65-F5344CB8AC3E}">
        <p14:creationId xmlns:p14="http://schemas.microsoft.com/office/powerpoint/2010/main" val="1720973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98F4F4-01F8-4D2C-B145-9C39E62640AC}" type="slidenum">
              <a:rPr lang="en-US" smtClean="0"/>
              <a:pPr/>
              <a:t>42</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Work example causing ear drum to vibrate</a:t>
            </a:r>
          </a:p>
        </p:txBody>
      </p:sp>
    </p:spTree>
    <p:extLst>
      <p:ext uri="{BB962C8B-B14F-4D97-AF65-F5344CB8AC3E}">
        <p14:creationId xmlns:p14="http://schemas.microsoft.com/office/powerpoint/2010/main" val="3382822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43</a:t>
            </a:fld>
            <a:endParaRPr lang="en-US"/>
          </a:p>
        </p:txBody>
      </p:sp>
    </p:spTree>
    <p:extLst>
      <p:ext uri="{BB962C8B-B14F-4D97-AF65-F5344CB8AC3E}">
        <p14:creationId xmlns:p14="http://schemas.microsoft.com/office/powerpoint/2010/main" val="1221175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44</a:t>
            </a:fld>
            <a:endParaRPr lang="en-US"/>
          </a:p>
        </p:txBody>
      </p:sp>
    </p:spTree>
    <p:extLst>
      <p:ext uri="{BB962C8B-B14F-4D97-AF65-F5344CB8AC3E}">
        <p14:creationId xmlns:p14="http://schemas.microsoft.com/office/powerpoint/2010/main" val="2605648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977B629-ECB4-41C0-895C-68645E50E2A9}" type="slidenum">
              <a:rPr lang="en-US" smtClean="0"/>
              <a:pPr/>
              <a:t>45</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Notice that Intensity </a:t>
            </a:r>
            <a:r>
              <a:rPr lang="en-US">
                <a:sym typeface="Symbol" pitchFamily="18" charset="2"/>
              </a:rPr>
              <a:t> 1 / r</a:t>
            </a:r>
            <a:r>
              <a:rPr lang="en-US" baseline="30000">
                <a:sym typeface="Symbol" pitchFamily="18" charset="2"/>
              </a:rPr>
              <a:t>2</a:t>
            </a:r>
            <a:endParaRPr lang="en-US">
              <a:sym typeface="Symbol" pitchFamily="18" charset="2"/>
            </a:endParaRPr>
          </a:p>
          <a:p>
            <a:r>
              <a:rPr lang="en-US">
                <a:sym typeface="Symbol" pitchFamily="18" charset="2"/>
              </a:rPr>
              <a:t>As distance doubles, the intensity is divided by four</a:t>
            </a:r>
          </a:p>
        </p:txBody>
      </p:sp>
    </p:spTree>
    <p:extLst>
      <p:ext uri="{BB962C8B-B14F-4D97-AF65-F5344CB8AC3E}">
        <p14:creationId xmlns:p14="http://schemas.microsoft.com/office/powerpoint/2010/main" val="2707026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Used lowercase</a:t>
            </a:r>
            <a:r>
              <a:rPr lang="en-US" baseline="0" dirty="0"/>
              <a:t> p for Pressure to keep from confusing with Power</a:t>
            </a:r>
            <a:endParaRPr lang="en-US" dirty="0"/>
          </a:p>
        </p:txBody>
      </p:sp>
      <p:sp>
        <p:nvSpPr>
          <p:cNvPr id="4" name="Slide Number Placeholder 3"/>
          <p:cNvSpPr>
            <a:spLocks noGrp="1"/>
          </p:cNvSpPr>
          <p:nvPr>
            <p:ph type="sldNum" sz="quarter" idx="10"/>
          </p:nvPr>
        </p:nvSpPr>
        <p:spPr/>
        <p:txBody>
          <a:bodyPr/>
          <a:lstStyle/>
          <a:p>
            <a:fld id="{4E799403-D3BB-45CB-A292-33607AC25437}" type="slidenum">
              <a:rPr lang="en-US" smtClean="0"/>
              <a:t>46</a:t>
            </a:fld>
            <a:endParaRPr lang="en-US"/>
          </a:p>
        </p:txBody>
      </p:sp>
    </p:spTree>
    <p:extLst>
      <p:ext uri="{BB962C8B-B14F-4D97-AF65-F5344CB8AC3E}">
        <p14:creationId xmlns:p14="http://schemas.microsoft.com/office/powerpoint/2010/main" val="3252037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EF5EFF1-C6B5-45E3-BF0B-BDB2E26B280B}" type="slidenum">
              <a:rPr lang="en-US" smtClean="0"/>
              <a:pPr/>
              <a:t>47</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82948"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𝐼</m:t>
                      </m:r>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𝑃</m:t>
                          </m:r>
                        </m:num>
                        <m:den>
                          <m:r>
                            <a:rPr lang="en-US" i="1" dirty="0" smtClean="0">
                              <a:latin typeface="Cambria Math"/>
                            </a:rPr>
                            <m:t>𝐴</m:t>
                          </m:r>
                        </m:den>
                      </m:f>
                    </m:oMath>
                  </m:oMathPara>
                </a14:m>
                <a:endParaRPr lang="en-US" dirty="0"/>
              </a:p>
              <a:p>
                <a:pPr/>
                <a14:m>
                  <m:oMathPara xmlns:m="http://schemas.openxmlformats.org/officeDocument/2006/math">
                    <m:oMathParaPr>
                      <m:jc m:val="centerGroup"/>
                    </m:oMathParaPr>
                    <m:oMath xmlns:m="http://schemas.openxmlformats.org/officeDocument/2006/math">
                      <m:r>
                        <a:rPr lang="en-US" b="0" i="1" dirty="0" smtClean="0">
                          <a:latin typeface="Cambria Math"/>
                        </a:rPr>
                        <m:t>0</m:t>
                      </m:r>
                      <m:r>
                        <a:rPr lang="en-US" i="1" dirty="0" smtClean="0">
                          <a:latin typeface="Cambria Math"/>
                        </a:rPr>
                        <m:t>.2</m:t>
                      </m:r>
                      <m:f>
                        <m:fPr>
                          <m:ctrlPr>
                            <a:rPr lang="en-US" i="1" dirty="0" smtClean="0">
                              <a:latin typeface="Cambria Math" panose="02040503050406030204" pitchFamily="18" charset="0"/>
                            </a:rPr>
                          </m:ctrlPr>
                        </m:fPr>
                        <m:num>
                          <m:r>
                            <a:rPr lang="en-US" i="1" dirty="0" smtClean="0">
                              <a:latin typeface="Cambria Math"/>
                            </a:rPr>
                            <m:t>𝑊</m:t>
                          </m:r>
                        </m:num>
                        <m:den>
                          <m:sSup>
                            <m:sSupPr>
                              <m:ctrlPr>
                                <a:rPr lang="en-US" b="0" i="1" dirty="0" smtClean="0">
                                  <a:latin typeface="Cambria Math" panose="02040503050406030204" pitchFamily="18" charset="0"/>
                                </a:rPr>
                              </m:ctrlPr>
                            </m:sSupPr>
                            <m:e>
                              <m:r>
                                <a:rPr lang="en-US" i="1" dirty="0" smtClean="0">
                                  <a:latin typeface="Cambria Math"/>
                                </a:rPr>
                                <m:t>𝑚</m:t>
                              </m:r>
                            </m:e>
                            <m:sup>
                              <m:r>
                                <a:rPr lang="en-US" b="0" i="1" dirty="0" smtClean="0">
                                  <a:latin typeface="Cambria Math"/>
                                </a:rPr>
                                <m:t>2</m:t>
                              </m:r>
                            </m:sup>
                          </m:sSup>
                        </m:den>
                      </m:f>
                      <m:r>
                        <a:rPr lang="en-US" i="1" dirty="0" smtClean="0">
                          <a:latin typeface="Cambria Math"/>
                        </a:rPr>
                        <m:t>=</m:t>
                      </m:r>
                      <m:f>
                        <m:fPr>
                          <m:ctrlPr>
                            <a:rPr lang="en-US" b="0" i="1" dirty="0" smtClean="0">
                              <a:latin typeface="Cambria Math" panose="02040503050406030204" pitchFamily="18" charset="0"/>
                            </a:rPr>
                          </m:ctrlPr>
                        </m:fPr>
                        <m:num>
                          <m:r>
                            <a:rPr lang="en-US" i="1" dirty="0" smtClean="0">
                              <a:latin typeface="Cambria Math"/>
                            </a:rPr>
                            <m:t>𝑃</m:t>
                          </m:r>
                        </m:num>
                        <m:den>
                          <m:r>
                            <a:rPr lang="en-US" i="1" dirty="0" smtClean="0">
                              <a:latin typeface="Cambria Math"/>
                            </a:rPr>
                            <m:t>4</m:t>
                          </m:r>
                          <m:r>
                            <a:rPr lang="en-US" b="0" i="1" dirty="0" smtClean="0">
                              <a:latin typeface="Cambria Math"/>
                            </a:rPr>
                            <m:t>𝜋</m:t>
                          </m:r>
                          <m:sSup>
                            <m:sSupPr>
                              <m:ctrlPr>
                                <a:rPr lang="en-US" b="0" i="1" dirty="0" smtClean="0">
                                  <a:latin typeface="Cambria Math" panose="02040503050406030204" pitchFamily="18" charset="0"/>
                                  <a:sym typeface="Symbol" pitchFamily="18" charset="2"/>
                                </a:rPr>
                              </m:ctrlPr>
                            </m:sSupPr>
                            <m:e>
                              <m:d>
                                <m:dPr>
                                  <m:ctrlPr>
                                    <a:rPr lang="en-US" b="0" i="1" dirty="0" smtClean="0">
                                      <a:latin typeface="Cambria Math" panose="02040503050406030204" pitchFamily="18" charset="0"/>
                                      <a:sym typeface="Symbol" pitchFamily="18" charset="2"/>
                                    </a:rPr>
                                  </m:ctrlPr>
                                </m:dPr>
                                <m:e>
                                  <m:r>
                                    <a:rPr lang="en-US" i="1" dirty="0" smtClean="0">
                                      <a:latin typeface="Cambria Math"/>
                                      <a:sym typeface="Symbol" pitchFamily="18" charset="2"/>
                                    </a:rPr>
                                    <m:t>700 </m:t>
                                  </m:r>
                                  <m:r>
                                    <a:rPr lang="en-US" i="1" dirty="0" smtClean="0">
                                      <a:latin typeface="Cambria Math"/>
                                      <a:sym typeface="Symbol" pitchFamily="18" charset="2"/>
                                    </a:rPr>
                                    <m:t>𝑚</m:t>
                                  </m:r>
                                </m:e>
                              </m:d>
                            </m:e>
                            <m:sup>
                              <m:r>
                                <a:rPr lang="en-US" b="0" i="1" dirty="0" smtClean="0">
                                  <a:latin typeface="Cambria Math"/>
                                  <a:sym typeface="Symbol" pitchFamily="18" charset="2"/>
                                </a:rPr>
                                <m:t>2</m:t>
                              </m:r>
                            </m:sup>
                          </m:sSup>
                        </m:den>
                      </m:f>
                      <m:r>
                        <a:rPr lang="en-US" b="0" i="1" dirty="0" smtClean="0">
                          <a:latin typeface="Cambria Math"/>
                          <a:sym typeface="Symbol" pitchFamily="18" charset="2"/>
                        </a:rPr>
                        <m:t>→</m:t>
                      </m:r>
                      <m:r>
                        <a:rPr lang="en-US" i="1" dirty="0" smtClean="0">
                          <a:latin typeface="Cambria Math"/>
                          <a:sym typeface="Wingdings" pitchFamily="2" charset="2"/>
                        </a:rPr>
                        <m:t> </m:t>
                      </m:r>
                      <m:r>
                        <a:rPr lang="en-US" i="1" dirty="0" smtClean="0">
                          <a:latin typeface="Cambria Math"/>
                          <a:sym typeface="Wingdings" pitchFamily="2" charset="2"/>
                        </a:rPr>
                        <m:t>𝑃</m:t>
                      </m:r>
                      <m:r>
                        <a:rPr lang="en-US" i="1" dirty="0" smtClean="0">
                          <a:latin typeface="Cambria Math"/>
                          <a:sym typeface="Wingdings" pitchFamily="2" charset="2"/>
                        </a:rPr>
                        <m:t>=1.231504×</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6</m:t>
                          </m:r>
                        </m:sup>
                      </m:sSup>
                      <m:r>
                        <a:rPr lang="en-US" i="1" dirty="0" smtClean="0">
                          <a:latin typeface="Cambria Math"/>
                          <a:sym typeface="Wingdings" pitchFamily="2" charset="2"/>
                        </a:rPr>
                        <m:t> </m:t>
                      </m:r>
                      <m:r>
                        <a:rPr lang="en-US" i="1" dirty="0" smtClean="0">
                          <a:latin typeface="Cambria Math"/>
                          <a:sym typeface="Wingdings" pitchFamily="2" charset="2"/>
                        </a:rPr>
                        <m:t>𝑊</m:t>
                      </m:r>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Wingdings" pitchFamily="2" charset="2"/>
                        </a:rPr>
                        <m:t>𝐼</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𝑃</m:t>
                          </m:r>
                        </m:num>
                        <m:den>
                          <m:r>
                            <a:rPr lang="en-US" i="1" dirty="0" smtClean="0">
                              <a:latin typeface="Cambria Math"/>
                              <a:sym typeface="Wingdings" pitchFamily="2" charset="2"/>
                            </a:rPr>
                            <m:t>𝐴</m:t>
                          </m:r>
                        </m:den>
                      </m:f>
                    </m:oMath>
                  </m:oMathPara>
                </a14:m>
                <a:endParaRPr lang="en-US" dirty="0">
                  <a:sym typeface="Wingdings" pitchFamily="2"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Wingdings" pitchFamily="2" charset="2"/>
                        </a:rPr>
                        <m:t>𝐼</m:t>
                      </m:r>
                      <m:r>
                        <a:rPr lang="en-US" i="1" dirty="0" smtClean="0">
                          <a:latin typeface="Cambria Math"/>
                          <a:sym typeface="Wingdings" pitchFamily="2" charset="2"/>
                        </a:rPr>
                        <m:t>=</m:t>
                      </m:r>
                      <m:f>
                        <m:fPr>
                          <m:ctrlPr>
                            <a:rPr lang="en-US" i="1" dirty="0" smtClean="0">
                              <a:latin typeface="Cambria Math" panose="02040503050406030204" pitchFamily="18" charset="0"/>
                              <a:sym typeface="Wingdings" pitchFamily="2" charset="2"/>
                            </a:rPr>
                          </m:ctrlPr>
                        </m:fPr>
                        <m:num>
                          <m:r>
                            <a:rPr lang="en-US" i="1" dirty="0" smtClean="0">
                              <a:latin typeface="Cambria Math"/>
                              <a:sym typeface="Wingdings" pitchFamily="2" charset="2"/>
                            </a:rPr>
                            <m:t>1.23</m:t>
                          </m:r>
                          <m:r>
                            <a:rPr lang="en-US" b="0" i="1" dirty="0" smtClean="0">
                              <a:latin typeface="Cambria Math"/>
                              <a:sym typeface="Wingdings" pitchFamily="2" charset="2"/>
                            </a:rPr>
                            <m:t>×</m:t>
                          </m:r>
                          <m:sSup>
                            <m:sSupPr>
                              <m:ctrlPr>
                                <a:rPr lang="en-US" b="0" i="1" dirty="0" smtClean="0">
                                  <a:latin typeface="Cambria Math" panose="02040503050406030204" pitchFamily="18" charset="0"/>
                                  <a:sym typeface="Wingdings" pitchFamily="2" charset="2"/>
                                </a:rPr>
                              </m:ctrlPr>
                            </m:sSupPr>
                            <m:e>
                              <m:r>
                                <a:rPr lang="en-US" i="1" dirty="0" smtClean="0">
                                  <a:latin typeface="Cambria Math"/>
                                  <a:sym typeface="Wingdings" pitchFamily="2" charset="2"/>
                                </a:rPr>
                                <m:t>10</m:t>
                              </m:r>
                            </m:e>
                            <m:sup>
                              <m:r>
                                <a:rPr lang="en-US" b="0" i="1" dirty="0" smtClean="0">
                                  <a:latin typeface="Cambria Math"/>
                                  <a:sym typeface="Wingdings" pitchFamily="2" charset="2"/>
                                </a:rPr>
                                <m:t>7</m:t>
                              </m:r>
                            </m:sup>
                          </m:sSup>
                          <m:r>
                            <a:rPr lang="en-US" i="1" dirty="0" smtClean="0">
                              <a:latin typeface="Cambria Math"/>
                              <a:sym typeface="Wingdings" pitchFamily="2" charset="2"/>
                            </a:rPr>
                            <m:t> </m:t>
                          </m:r>
                          <m:r>
                            <a:rPr lang="en-US" i="1" dirty="0" smtClean="0">
                              <a:latin typeface="Cambria Math"/>
                              <a:sym typeface="Wingdings" pitchFamily="2" charset="2"/>
                            </a:rPr>
                            <m:t>𝑊</m:t>
                          </m:r>
                        </m:num>
                        <m:den>
                          <m:r>
                            <a:rPr lang="en-US" i="1" dirty="0" smtClean="0">
                              <a:latin typeface="Cambria Math"/>
                              <a:sym typeface="Wingdings" pitchFamily="2" charset="2"/>
                            </a:rPr>
                            <m:t>4</m:t>
                          </m:r>
                          <m:r>
                            <a:rPr lang="en-US" b="0" i="1" dirty="0" smtClean="0">
                              <a:latin typeface="Cambria Math"/>
                              <a:sym typeface="Wingdings" pitchFamily="2" charset="2"/>
                            </a:rPr>
                            <m:t>𝜋</m:t>
                          </m:r>
                          <m:sSup>
                            <m:sSupPr>
                              <m:ctrlPr>
                                <a:rPr lang="en-US" b="0" i="1" dirty="0" smtClean="0">
                                  <a:latin typeface="Cambria Math" panose="02040503050406030204" pitchFamily="18" charset="0"/>
                                  <a:sym typeface="Symbol" pitchFamily="18" charset="2"/>
                                </a:rPr>
                              </m:ctrlPr>
                            </m:sSupPr>
                            <m:e>
                              <m:d>
                                <m:dPr>
                                  <m:ctrlPr>
                                    <a:rPr lang="en-US" b="0" i="1" dirty="0" smtClean="0">
                                      <a:latin typeface="Cambria Math" panose="02040503050406030204" pitchFamily="18" charset="0"/>
                                      <a:sym typeface="Symbol" pitchFamily="18" charset="2"/>
                                    </a:rPr>
                                  </m:ctrlPr>
                                </m:dPr>
                                <m:e>
                                  <m:r>
                                    <a:rPr lang="en-US" i="1" dirty="0" smtClean="0">
                                      <a:latin typeface="Cambria Math"/>
                                      <a:sym typeface="Symbol" pitchFamily="18" charset="2"/>
                                    </a:rPr>
                                    <m:t>150</m:t>
                                  </m:r>
                                  <m:r>
                                    <a:rPr lang="en-US" b="0" i="1" dirty="0" smtClean="0">
                                      <a:latin typeface="Cambria Math"/>
                                      <a:sym typeface="Symbol" pitchFamily="18" charset="2"/>
                                    </a:rPr>
                                    <m:t> </m:t>
                                  </m:r>
                                  <m:r>
                                    <a:rPr lang="en-US" i="1" dirty="0" smtClean="0">
                                      <a:latin typeface="Cambria Math"/>
                                      <a:sym typeface="Symbol" pitchFamily="18" charset="2"/>
                                    </a:rPr>
                                    <m:t>𝑚</m:t>
                                  </m:r>
                                </m:e>
                              </m:d>
                            </m:e>
                            <m:sup>
                              <m:r>
                                <a:rPr lang="en-US" b="0" i="1" dirty="0" smtClean="0">
                                  <a:latin typeface="Cambria Math"/>
                                  <a:sym typeface="Symbol" pitchFamily="18" charset="2"/>
                                </a:rPr>
                                <m:t>2</m:t>
                              </m:r>
                            </m:sup>
                          </m:sSup>
                        </m:den>
                      </m:f>
                      <m:r>
                        <a:rPr lang="en-US" i="1" dirty="0" smtClean="0">
                          <a:latin typeface="Cambria Math"/>
                          <a:sym typeface="Symbol" pitchFamily="18" charset="2"/>
                        </a:rPr>
                        <m:t>=4.36 </m:t>
                      </m:r>
                      <m:r>
                        <a:rPr lang="en-US" i="1" dirty="0" smtClean="0">
                          <a:latin typeface="Cambria Math"/>
                          <a:sym typeface="Symbol" pitchFamily="18" charset="2"/>
                        </a:rPr>
                        <m:t>𝑊</m:t>
                      </m:r>
                      <m:r>
                        <a:rPr lang="en-US" i="1" dirty="0" smtClean="0">
                          <a:latin typeface="Cambria Math"/>
                          <a:sym typeface="Symbol" pitchFamily="18" charset="2"/>
                        </a:rPr>
                        <m:t>/</m:t>
                      </m:r>
                      <m:sSup>
                        <m:sSupPr>
                          <m:ctrlPr>
                            <a:rPr lang="en-US" b="0" i="1" dirty="0" smtClean="0">
                              <a:latin typeface="Cambria Math" panose="02040503050406030204" pitchFamily="18" charset="0"/>
                              <a:sym typeface="Symbol" pitchFamily="18" charset="2"/>
                            </a:rPr>
                          </m:ctrlPr>
                        </m:sSupPr>
                        <m:e>
                          <m:r>
                            <a:rPr lang="en-US" i="1" dirty="0" smtClean="0">
                              <a:latin typeface="Cambria Math"/>
                              <a:sym typeface="Symbol" pitchFamily="18" charset="2"/>
                            </a:rPr>
                            <m:t>𝑚</m:t>
                          </m:r>
                        </m:e>
                        <m:sup>
                          <m:r>
                            <a:rPr lang="en-US" b="0" i="1" dirty="0" smtClean="0">
                              <a:latin typeface="Cambria Math"/>
                              <a:sym typeface="Symbol" pitchFamily="18" charset="2"/>
                            </a:rPr>
                            <m:t>2</m:t>
                          </m:r>
                        </m:sup>
                      </m:sSup>
                    </m:oMath>
                  </m:oMathPara>
                </a14:m>
                <a:endParaRPr lang="en-US" baseline="30000" dirty="0">
                  <a:sym typeface="Symbol" pitchFamily="18" charset="2"/>
                </a:endParaRPr>
              </a:p>
              <a:p>
                <a:endParaRPr lang="en-US" baseline="30000" dirty="0">
                  <a:sym typeface="Symbol" pitchFamily="18" charset="2"/>
                </a:endParaRPr>
              </a:p>
              <a:p>
                <a:pPr/>
                <a14:m>
                  <m:oMathPara xmlns:m="http://schemas.openxmlformats.org/officeDocument/2006/math">
                    <m:oMathParaPr>
                      <m:jc m:val="centerGroup"/>
                    </m:oMathParaPr>
                    <m:oMath xmlns:m="http://schemas.openxmlformats.org/officeDocument/2006/math">
                      <m:r>
                        <a:rPr lang="en-US" i="1" dirty="0" smtClean="0">
                          <a:latin typeface="Cambria Math"/>
                          <a:sym typeface="Symbol" pitchFamily="18" charset="2"/>
                        </a:rPr>
                        <m:t>𝑆𝑖𝑡𝑡𝑖𝑛𝑔</m:t>
                      </m:r>
                      <m:r>
                        <a:rPr lang="en-US" i="1" dirty="0" smtClean="0">
                          <a:latin typeface="Cambria Math"/>
                          <a:sym typeface="Symbol" pitchFamily="18" charset="2"/>
                        </a:rPr>
                        <m:t> </m:t>
                      </m:r>
                      <m:r>
                        <a:rPr lang="en-US" i="1" dirty="0" smtClean="0">
                          <a:latin typeface="Cambria Math"/>
                          <a:sym typeface="Symbol" pitchFamily="18" charset="2"/>
                        </a:rPr>
                        <m:t>𝑜𝑢𝑡</m:t>
                      </m:r>
                      <m:r>
                        <a:rPr lang="en-US" i="1" dirty="0" smtClean="0">
                          <a:latin typeface="Cambria Math"/>
                          <a:sym typeface="Symbol" pitchFamily="18" charset="2"/>
                        </a:rPr>
                        <m:t> </m:t>
                      </m:r>
                      <m:r>
                        <a:rPr lang="en-US" i="1" dirty="0" smtClean="0">
                          <a:latin typeface="Cambria Math"/>
                          <a:sym typeface="Symbol" pitchFamily="18" charset="2"/>
                        </a:rPr>
                        <m:t>𝑏𝑦</m:t>
                      </m:r>
                      <m:r>
                        <a:rPr lang="en-US" i="1" dirty="0" smtClean="0">
                          <a:latin typeface="Cambria Math"/>
                          <a:sym typeface="Symbol" pitchFamily="18" charset="2"/>
                        </a:rPr>
                        <m:t> </m:t>
                      </m:r>
                      <m:r>
                        <a:rPr lang="en-US" i="1" dirty="0" err="1" smtClean="0">
                          <a:latin typeface="Cambria Math"/>
                          <a:sym typeface="Symbol" pitchFamily="18" charset="2"/>
                        </a:rPr>
                        <m:t>𝑏𝑒𝑟𝑚𝑎𝑛</m:t>
                      </m:r>
                      <m:r>
                        <a:rPr lang="en-US" i="1" dirty="0" smtClean="0">
                          <a:latin typeface="Cambria Math"/>
                          <a:sym typeface="Symbol" pitchFamily="18" charset="2"/>
                        </a:rPr>
                        <m:t> </m:t>
                      </m:r>
                      <m:r>
                        <a:rPr lang="en-US" i="1" dirty="0" smtClean="0">
                          <a:latin typeface="Cambria Math"/>
                          <a:sym typeface="Symbol" pitchFamily="18" charset="2"/>
                        </a:rPr>
                        <m:t>h𝑎𝑙𝑙</m:t>
                      </m:r>
                      <m:r>
                        <a:rPr lang="en-US" i="1" dirty="0" smtClean="0">
                          <a:latin typeface="Cambria Math"/>
                          <a:sym typeface="Symbol" pitchFamily="18" charset="2"/>
                        </a:rPr>
                        <m:t> </m:t>
                      </m:r>
                      <m:r>
                        <a:rPr lang="en-US" i="1" dirty="0" smtClean="0">
                          <a:latin typeface="Cambria Math"/>
                          <a:sym typeface="Symbol" pitchFamily="18" charset="2"/>
                        </a:rPr>
                        <m:t>𝑑𝑢𝑟𝑖𝑛𝑔</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𝑓𝑖𝑟𝑒𝑤𝑜𝑟𝑘𝑠</m:t>
                      </m:r>
                      <m:r>
                        <a:rPr lang="en-US" i="1" dirty="0" smtClean="0">
                          <a:latin typeface="Cambria Math"/>
                          <a:sym typeface="Symbol" pitchFamily="18" charset="2"/>
                        </a:rPr>
                        <m:t> </m:t>
                      </m:r>
                      <m:r>
                        <a:rPr lang="en-US" i="1" dirty="0" smtClean="0">
                          <a:latin typeface="Cambria Math"/>
                          <a:sym typeface="Symbol" pitchFamily="18" charset="2"/>
                        </a:rPr>
                        <m:t>𝑎𝑡</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𝑏𝑒𝑔𝑖𝑛𝑛𝑖𝑛𝑔</m:t>
                      </m:r>
                      <m:r>
                        <a:rPr lang="en-US" i="1" dirty="0" smtClean="0">
                          <a:latin typeface="Cambria Math"/>
                          <a:sym typeface="Symbol" pitchFamily="18" charset="2"/>
                        </a:rPr>
                        <m:t> </m:t>
                      </m:r>
                      <m:r>
                        <a:rPr lang="en-US" i="1" dirty="0" smtClean="0">
                          <a:latin typeface="Cambria Math"/>
                          <a:sym typeface="Symbol" pitchFamily="18" charset="2"/>
                        </a:rPr>
                        <m:t>𝑜𝑓</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𝑠𝑐h𝑜𝑜𝑙</m:t>
                      </m:r>
                      <m:r>
                        <a:rPr lang="en-US" i="1" dirty="0" smtClean="0">
                          <a:latin typeface="Cambria Math"/>
                          <a:sym typeface="Symbol" pitchFamily="18" charset="2"/>
                        </a:rPr>
                        <m:t> </m:t>
                      </m:r>
                      <m:r>
                        <a:rPr lang="en-US" i="1" dirty="0" smtClean="0">
                          <a:latin typeface="Cambria Math"/>
                          <a:sym typeface="Symbol" pitchFamily="18" charset="2"/>
                        </a:rPr>
                        <m:t>𝑦𝑒𝑎𝑟</m:t>
                      </m:r>
                      <m:r>
                        <a:rPr lang="en-US" i="1" dirty="0" smtClean="0">
                          <a:latin typeface="Cambria Math"/>
                          <a:sym typeface="Symbol" pitchFamily="18" charset="2"/>
                        </a:rPr>
                        <m:t>.  </m:t>
                      </m:r>
                      <m:r>
                        <a:rPr lang="en-US" i="1" dirty="0" smtClean="0">
                          <a:latin typeface="Cambria Math"/>
                          <a:sym typeface="Symbol" pitchFamily="18" charset="2"/>
                        </a:rPr>
                        <m:t>𝑆𝑜𝑚𝑒</m:t>
                      </m:r>
                      <m:r>
                        <a:rPr lang="en-US" i="1" dirty="0" smtClean="0">
                          <a:latin typeface="Cambria Math"/>
                          <a:sym typeface="Symbol" pitchFamily="18" charset="2"/>
                        </a:rPr>
                        <m:t> </m:t>
                      </m:r>
                      <m:r>
                        <a:rPr lang="en-US" i="1" dirty="0" smtClean="0">
                          <a:latin typeface="Cambria Math"/>
                          <a:sym typeface="Symbol" pitchFamily="18" charset="2"/>
                        </a:rPr>
                        <m:t>𝑜𝑓</m:t>
                      </m:r>
                      <m:r>
                        <a:rPr lang="en-US" i="1" dirty="0" smtClean="0">
                          <a:latin typeface="Cambria Math"/>
                          <a:sym typeface="Symbol" pitchFamily="18" charset="2"/>
                        </a:rPr>
                        <m:t> </m:t>
                      </m:r>
                      <m:r>
                        <a:rPr lang="en-US" i="1" dirty="0" smtClean="0">
                          <a:latin typeface="Cambria Math"/>
                          <a:sym typeface="Symbol" pitchFamily="18" charset="2"/>
                        </a:rPr>
                        <m:t>𝑡h𝑒</m:t>
                      </m:r>
                      <m:r>
                        <a:rPr lang="en-US" i="1" dirty="0" smtClean="0">
                          <a:latin typeface="Cambria Math"/>
                          <a:sym typeface="Symbol" pitchFamily="18" charset="2"/>
                        </a:rPr>
                        <m:t> </m:t>
                      </m:r>
                      <m:r>
                        <a:rPr lang="en-US" i="1" dirty="0" smtClean="0">
                          <a:latin typeface="Cambria Math"/>
                          <a:sym typeface="Symbol" pitchFamily="18" charset="2"/>
                        </a:rPr>
                        <m:t>𝑠𝑜𝑢𝑛𝑑𝑠</m:t>
                      </m:r>
                      <m:r>
                        <a:rPr lang="en-US" i="1" dirty="0" smtClean="0">
                          <a:latin typeface="Cambria Math"/>
                          <a:sym typeface="Symbol" pitchFamily="18" charset="2"/>
                        </a:rPr>
                        <m:t> </m:t>
                      </m:r>
                      <m:r>
                        <a:rPr lang="en-US" i="1" dirty="0" smtClean="0">
                          <a:latin typeface="Cambria Math"/>
                          <a:sym typeface="Symbol" pitchFamily="18" charset="2"/>
                        </a:rPr>
                        <m:t>𝑤𝑒𝑟𝑒</m:t>
                      </m:r>
                      <m:r>
                        <a:rPr lang="en-US" i="1" dirty="0" smtClean="0">
                          <a:latin typeface="Cambria Math"/>
                          <a:sym typeface="Symbol" pitchFamily="18" charset="2"/>
                        </a:rPr>
                        <m:t> </m:t>
                      </m:r>
                      <m:r>
                        <a:rPr lang="en-US" i="1" dirty="0" smtClean="0">
                          <a:latin typeface="Cambria Math"/>
                          <a:sym typeface="Symbol" pitchFamily="18" charset="2"/>
                        </a:rPr>
                        <m:t>𝑠𝑜</m:t>
                      </m:r>
                      <m:r>
                        <a:rPr lang="en-US" i="1" dirty="0" smtClean="0">
                          <a:latin typeface="Cambria Math"/>
                          <a:sym typeface="Symbol" pitchFamily="18" charset="2"/>
                        </a:rPr>
                        <m:t> </m:t>
                      </m:r>
                      <m:r>
                        <a:rPr lang="en-US" i="1" dirty="0" smtClean="0">
                          <a:latin typeface="Cambria Math"/>
                          <a:sym typeface="Symbol" pitchFamily="18" charset="2"/>
                        </a:rPr>
                        <m:t>𝑠𝑡𝑟𝑜𝑛𝑔</m:t>
                      </m:r>
                      <m:r>
                        <a:rPr lang="en-US" i="1" dirty="0" smtClean="0">
                          <a:latin typeface="Cambria Math"/>
                          <a:sym typeface="Symbol" pitchFamily="18" charset="2"/>
                        </a:rPr>
                        <m:t> </m:t>
                      </m:r>
                      <m:r>
                        <a:rPr lang="en-US" i="1" dirty="0" smtClean="0">
                          <a:latin typeface="Cambria Math"/>
                          <a:sym typeface="Symbol" pitchFamily="18" charset="2"/>
                        </a:rPr>
                        <m:t>𝑡h𝑎𝑡</m:t>
                      </m:r>
                      <m:r>
                        <a:rPr lang="en-US" i="1" dirty="0" smtClean="0">
                          <a:latin typeface="Cambria Math"/>
                          <a:sym typeface="Symbol" pitchFamily="18" charset="2"/>
                        </a:rPr>
                        <m:t> </m:t>
                      </m:r>
                      <m:r>
                        <a:rPr lang="en-US" i="1" dirty="0" smtClean="0">
                          <a:latin typeface="Cambria Math"/>
                          <a:sym typeface="Symbol" pitchFamily="18" charset="2"/>
                        </a:rPr>
                        <m:t>𝑡h𝑒𝑦</m:t>
                      </m:r>
                      <m:r>
                        <a:rPr lang="en-US" i="1" dirty="0" smtClean="0">
                          <a:latin typeface="Cambria Math"/>
                          <a:sym typeface="Symbol" pitchFamily="18" charset="2"/>
                        </a:rPr>
                        <m:t> </m:t>
                      </m:r>
                      <m:r>
                        <a:rPr lang="en-US" i="1" dirty="0" smtClean="0">
                          <a:latin typeface="Cambria Math"/>
                          <a:sym typeface="Symbol" pitchFamily="18" charset="2"/>
                        </a:rPr>
                        <m:t>𝑚𝑎𝑑𝑒</m:t>
                      </m:r>
                      <m:r>
                        <a:rPr lang="en-US" i="1" dirty="0" smtClean="0">
                          <a:latin typeface="Cambria Math"/>
                          <a:sym typeface="Symbol" pitchFamily="18" charset="2"/>
                        </a:rPr>
                        <m:t> </m:t>
                      </m:r>
                      <m:r>
                        <a:rPr lang="en-US" i="1" dirty="0" smtClean="0">
                          <a:latin typeface="Cambria Math"/>
                          <a:sym typeface="Symbol" pitchFamily="18" charset="2"/>
                        </a:rPr>
                        <m:t>𝑚𝑦</m:t>
                      </m:r>
                      <m:r>
                        <a:rPr lang="en-US" i="1" dirty="0" smtClean="0">
                          <a:latin typeface="Cambria Math"/>
                          <a:sym typeface="Symbol" pitchFamily="18" charset="2"/>
                        </a:rPr>
                        <m:t> </m:t>
                      </m:r>
                      <m:r>
                        <a:rPr lang="en-US" i="1" dirty="0" smtClean="0">
                          <a:latin typeface="Cambria Math"/>
                          <a:sym typeface="Symbol" pitchFamily="18" charset="2"/>
                        </a:rPr>
                        <m:t>𝑗𝑎𝑐𝑘𝑒𝑡</m:t>
                      </m:r>
                      <m:r>
                        <a:rPr lang="en-US" i="1" dirty="0" smtClean="0">
                          <a:latin typeface="Cambria Math"/>
                          <a:sym typeface="Symbol" pitchFamily="18" charset="2"/>
                        </a:rPr>
                        <m:t> </m:t>
                      </m:r>
                      <m:r>
                        <a:rPr lang="en-US" i="1" dirty="0" smtClean="0">
                          <a:latin typeface="Cambria Math"/>
                          <a:sym typeface="Symbol" pitchFamily="18" charset="2"/>
                        </a:rPr>
                        <m:t>𝑣𝑖𝑠𝑖𝑏𝑙𝑦</m:t>
                      </m:r>
                      <m:r>
                        <a:rPr lang="en-US" i="1" dirty="0" smtClean="0">
                          <a:latin typeface="Cambria Math"/>
                          <a:sym typeface="Symbol" pitchFamily="18" charset="2"/>
                        </a:rPr>
                        <m:t> </m:t>
                      </m:r>
                      <m:r>
                        <a:rPr lang="en-US" i="1" dirty="0" smtClean="0">
                          <a:latin typeface="Cambria Math"/>
                          <a:sym typeface="Symbol" pitchFamily="18" charset="2"/>
                        </a:rPr>
                        <m:t>𝑚𝑜𝑣𝑒</m:t>
                      </m:r>
                    </m:oMath>
                  </m:oMathPara>
                </a14:m>
                <a:endParaRPr lang="en-US" dirty="0">
                  <a:sym typeface="Symbol" pitchFamily="18" charset="2"/>
                </a:endParaRPr>
              </a:p>
            </p:txBody>
          </p:sp>
        </mc:Choice>
        <mc:Fallback xmlns="">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0" dirty="0" smtClean="0">
                    <a:latin typeface="Cambria Math"/>
                  </a:rPr>
                  <a:t>𝐼=𝑃/𝐴</a:t>
                </a:r>
                <a:endParaRPr lang="en-US" dirty="0" smtClean="0"/>
              </a:p>
              <a:p>
                <a:r>
                  <a:rPr lang="en-US" b="0" i="0" dirty="0" smtClean="0">
                    <a:latin typeface="Cambria Math"/>
                  </a:rPr>
                  <a:t>0</a:t>
                </a:r>
                <a:r>
                  <a:rPr lang="en-US" i="0" dirty="0" smtClean="0">
                    <a:latin typeface="Cambria Math"/>
                  </a:rPr>
                  <a:t>.2 𝑊/𝑚</a:t>
                </a:r>
                <a:r>
                  <a:rPr lang="en-US" b="0" i="0" dirty="0" smtClean="0">
                    <a:latin typeface="Cambria Math"/>
                  </a:rPr>
                  <a:t>^2 </a:t>
                </a:r>
                <a:r>
                  <a:rPr lang="en-US" i="0" dirty="0" smtClean="0">
                    <a:latin typeface="Cambria Math"/>
                  </a:rPr>
                  <a:t>=𝑃</a:t>
                </a:r>
                <a:r>
                  <a:rPr lang="en-US" b="0" i="0" dirty="0" smtClean="0">
                    <a:latin typeface="Cambria Math"/>
                  </a:rPr>
                  <a:t>/(</a:t>
                </a:r>
                <a:r>
                  <a:rPr lang="en-US" i="0" dirty="0" smtClean="0">
                    <a:latin typeface="Cambria Math"/>
                  </a:rPr>
                  <a:t>4</a:t>
                </a:r>
                <a:r>
                  <a:rPr lang="en-US" b="0" i="0" dirty="0" smtClean="0">
                    <a:latin typeface="Cambria Math"/>
                  </a:rPr>
                  <a:t>𝜋</a:t>
                </a:r>
                <a:r>
                  <a:rPr lang="en-US" b="0" i="0" dirty="0" smtClean="0">
                    <a:latin typeface="Cambria Math"/>
                    <a:sym typeface="Symbol" pitchFamily="18" charset="2"/>
                  </a:rPr>
                  <a:t>(</a:t>
                </a:r>
                <a:r>
                  <a:rPr lang="en-US" i="0" dirty="0" smtClean="0">
                    <a:latin typeface="Cambria Math"/>
                    <a:sym typeface="Symbol" pitchFamily="18" charset="2"/>
                  </a:rPr>
                  <a:t>700 𝑚)</a:t>
                </a:r>
                <a:r>
                  <a:rPr lang="en-US" b="0" i="0" dirty="0" smtClean="0">
                    <a:latin typeface="Cambria Math"/>
                    <a:sym typeface="Symbol" pitchFamily="18" charset="2"/>
                  </a:rPr>
                  <a:t>^2 )→</a:t>
                </a:r>
                <a:r>
                  <a:rPr lang="en-US" i="0" dirty="0" smtClean="0">
                    <a:latin typeface="Cambria Math"/>
                    <a:sym typeface="Wingdings" pitchFamily="2" charset="2"/>
                  </a:rPr>
                  <a:t> 𝑃=1.231504</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〗^6 </a:t>
                </a:r>
                <a:r>
                  <a:rPr lang="en-US" i="0" dirty="0" smtClean="0">
                    <a:latin typeface="Cambria Math"/>
                    <a:sym typeface="Wingdings" pitchFamily="2" charset="2"/>
                  </a:rPr>
                  <a:t> 𝑊</a:t>
                </a:r>
                <a:endParaRPr lang="en-US" dirty="0" smtClean="0">
                  <a:sym typeface="Wingdings" pitchFamily="2" charset="2"/>
                </a:endParaRPr>
              </a:p>
              <a:p>
                <a:r>
                  <a:rPr lang="en-US" i="0" dirty="0" smtClean="0">
                    <a:latin typeface="Cambria Math"/>
                    <a:sym typeface="Wingdings" pitchFamily="2" charset="2"/>
                  </a:rPr>
                  <a:t>𝐼=𝑃/𝐴</a:t>
                </a:r>
                <a:endParaRPr lang="en-US" dirty="0" smtClean="0">
                  <a:sym typeface="Wingdings" pitchFamily="2" charset="2"/>
                </a:endParaRPr>
              </a:p>
              <a:p>
                <a:r>
                  <a:rPr lang="en-US" i="0" dirty="0" smtClean="0">
                    <a:latin typeface="Cambria Math"/>
                    <a:sym typeface="Wingdings" pitchFamily="2" charset="2"/>
                  </a:rPr>
                  <a:t>𝐼=(1.23</a:t>
                </a:r>
                <a:r>
                  <a:rPr lang="en-US" b="0" i="0" dirty="0" smtClean="0">
                    <a:latin typeface="Cambria Math"/>
                    <a:sym typeface="Wingdings" pitchFamily="2" charset="2"/>
                  </a:rPr>
                  <a:t>×〖</a:t>
                </a:r>
                <a:r>
                  <a:rPr lang="en-US" i="0" dirty="0" smtClean="0">
                    <a:latin typeface="Cambria Math"/>
                    <a:sym typeface="Wingdings" pitchFamily="2" charset="2"/>
                  </a:rPr>
                  <a:t>10</a:t>
                </a:r>
                <a:r>
                  <a:rPr lang="en-US" b="0" i="0" dirty="0" smtClean="0">
                    <a:latin typeface="Cambria Math"/>
                    <a:sym typeface="Wingdings" pitchFamily="2" charset="2"/>
                  </a:rPr>
                  <a:t>〗^7 </a:t>
                </a:r>
                <a:r>
                  <a:rPr lang="en-US" i="0" dirty="0" smtClean="0">
                    <a:latin typeface="Cambria Math"/>
                    <a:sym typeface="Wingdings" pitchFamily="2" charset="2"/>
                  </a:rPr>
                  <a:t> 𝑊</a:t>
                </a:r>
                <a:r>
                  <a:rPr lang="en-US" i="0" dirty="0" smtClean="0">
                    <a:latin typeface="Cambria Math"/>
                    <a:sym typeface="Wingdings" pitchFamily="2" charset="2"/>
                  </a:rPr>
                  <a:t>)/(</a:t>
                </a:r>
                <a:r>
                  <a:rPr lang="en-US" i="0" dirty="0" smtClean="0">
                    <a:latin typeface="Cambria Math"/>
                    <a:sym typeface="Wingdings" pitchFamily="2" charset="2"/>
                  </a:rPr>
                  <a:t>4</a:t>
                </a:r>
                <a:r>
                  <a:rPr lang="en-US" b="0" i="0" dirty="0" smtClean="0">
                    <a:latin typeface="Cambria Math"/>
                    <a:sym typeface="Wingdings" pitchFamily="2" charset="2"/>
                  </a:rPr>
                  <a:t>𝜋</a:t>
                </a:r>
                <a:r>
                  <a:rPr lang="en-US" b="0" i="0" dirty="0" smtClean="0">
                    <a:latin typeface="Cambria Math"/>
                    <a:sym typeface="Symbol" pitchFamily="18" charset="2"/>
                  </a:rPr>
                  <a:t>(</a:t>
                </a:r>
                <a:r>
                  <a:rPr lang="en-US" i="0" dirty="0" smtClean="0">
                    <a:latin typeface="Cambria Math"/>
                    <a:sym typeface="Symbol" pitchFamily="18" charset="2"/>
                  </a:rPr>
                  <a:t>150</a:t>
                </a:r>
                <a:r>
                  <a:rPr lang="en-US" b="0" i="0" dirty="0" smtClean="0">
                    <a:latin typeface="Cambria Math"/>
                    <a:sym typeface="Symbol" pitchFamily="18" charset="2"/>
                  </a:rPr>
                  <a:t> </a:t>
                </a:r>
                <a:r>
                  <a:rPr lang="en-US" i="0" dirty="0" smtClean="0">
                    <a:latin typeface="Cambria Math"/>
                    <a:sym typeface="Symbol" pitchFamily="18" charset="2"/>
                  </a:rPr>
                  <a:t>𝑚)</a:t>
                </a:r>
                <a:r>
                  <a:rPr lang="en-US" b="0" i="0" dirty="0" smtClean="0">
                    <a:latin typeface="Cambria Math"/>
                    <a:sym typeface="Symbol" pitchFamily="18" charset="2"/>
                  </a:rPr>
                  <a:t>^2</a:t>
                </a:r>
                <a:r>
                  <a:rPr lang="en-US" b="0" i="0" dirty="0" smtClean="0">
                    <a:latin typeface="Cambria Math"/>
                    <a:sym typeface="Wingdings" pitchFamily="2" charset="2"/>
                  </a:rPr>
                  <a:t> )</a:t>
                </a:r>
                <a:r>
                  <a:rPr lang="en-US" i="0" dirty="0" smtClean="0">
                    <a:latin typeface="Cambria Math"/>
                    <a:sym typeface="Symbol" pitchFamily="18" charset="2"/>
                  </a:rPr>
                  <a:t>=4.36 𝑊/𝑚</a:t>
                </a:r>
                <a:r>
                  <a:rPr lang="en-US" b="0" i="0" dirty="0" smtClean="0">
                    <a:latin typeface="Cambria Math"/>
                    <a:sym typeface="Symbol" pitchFamily="18" charset="2"/>
                  </a:rPr>
                  <a:t>^2</a:t>
                </a:r>
                <a:endParaRPr lang="en-US" baseline="30000" dirty="0" smtClean="0">
                  <a:sym typeface="Symbol" pitchFamily="18" charset="2"/>
                </a:endParaRPr>
              </a:p>
              <a:p>
                <a:endParaRPr lang="en-US" baseline="30000" dirty="0" smtClean="0">
                  <a:sym typeface="Symbol" pitchFamily="18" charset="2"/>
                </a:endParaRPr>
              </a:p>
              <a:p>
                <a:r>
                  <a:rPr lang="en-US" i="0" dirty="0" smtClean="0">
                    <a:latin typeface="Cambria Math"/>
                    <a:sym typeface="Symbol" pitchFamily="18" charset="2"/>
                  </a:rPr>
                  <a:t>𝑆𝑖𝑡𝑡𝑖𝑛𝑔 𝑜𝑢𝑡 𝑏𝑦 </a:t>
                </a:r>
                <a:r>
                  <a:rPr lang="en-US" i="0" dirty="0" err="1" smtClean="0">
                    <a:latin typeface="Cambria Math"/>
                    <a:sym typeface="Symbol" pitchFamily="18" charset="2"/>
                  </a:rPr>
                  <a:t>𝑏𝑒𝑟𝑚𝑎𝑛</a:t>
                </a:r>
                <a:r>
                  <a:rPr lang="en-US" i="0" dirty="0" smtClean="0">
                    <a:latin typeface="Cambria Math"/>
                    <a:sym typeface="Symbol" pitchFamily="18" charset="2"/>
                  </a:rPr>
                  <a:t> ℎ𝑎𝑙𝑙 𝑑𝑢𝑟𝑖𝑛𝑔 𝑡ℎ𝑒 𝑓𝑖𝑟𝑒𝑤𝑜𝑟𝑘𝑠 𝑎𝑡 𝑡ℎ𝑒 𝑏𝑒𝑔𝑖𝑛𝑛𝑖𝑛𝑔 𝑜𝑓 𝑡ℎ𝑒 𝑠𝑐ℎ𝑜𝑜𝑙 𝑦𝑒𝑎𝑟.  𝑆𝑜𝑚𝑒 𝑜𝑓 𝑡ℎ𝑒 𝑠𝑜𝑢𝑛𝑑𝑠 𝑤𝑒𝑟𝑒 𝑠𝑜 𝑠𝑡𝑟𝑜𝑛𝑔 𝑡ℎ𝑎𝑡 𝑡ℎ𝑒𝑦 𝑚𝑎𝑑𝑒 𝑚𝑦 𝑗𝑎𝑐𝑘𝑒𝑡 𝑣𝑖𝑠𝑖𝑏𝑙𝑦 𝑚𝑜𝑣𝑒</a:t>
                </a:r>
                <a:endParaRPr lang="en-US" dirty="0" smtClean="0">
                  <a:sym typeface="Symbol" pitchFamily="18" charset="2"/>
                </a:endParaRPr>
              </a:p>
            </p:txBody>
          </p:sp>
        </mc:Fallback>
      </mc:AlternateContent>
    </p:spTree>
    <p:extLst>
      <p:ext uri="{BB962C8B-B14F-4D97-AF65-F5344CB8AC3E}">
        <p14:creationId xmlns:p14="http://schemas.microsoft.com/office/powerpoint/2010/main" val="3910721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48</a:t>
            </a:fld>
            <a:endParaRPr lang="en-US"/>
          </a:p>
        </p:txBody>
      </p:sp>
    </p:spTree>
    <p:extLst>
      <p:ext uri="{BB962C8B-B14F-4D97-AF65-F5344CB8AC3E}">
        <p14:creationId xmlns:p14="http://schemas.microsoft.com/office/powerpoint/2010/main" val="13001217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1521FAD-539F-44F3-B55F-D0A458F38BD5}" type="slidenum">
              <a:rPr lang="en-US" smtClean="0"/>
              <a:pPr/>
              <a:t>49</a:t>
            </a:fld>
            <a:endParaRPr 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a:t>
            </a:r>
            <a:r>
              <a:rPr lang="en-US" baseline="-25000"/>
              <a:t>0</a:t>
            </a:r>
            <a:r>
              <a:rPr lang="en-US"/>
              <a:t> is the threshold of hearing</a:t>
            </a:r>
          </a:p>
        </p:txBody>
      </p:sp>
    </p:spTree>
    <p:extLst>
      <p:ext uri="{BB962C8B-B14F-4D97-AF65-F5344CB8AC3E}">
        <p14:creationId xmlns:p14="http://schemas.microsoft.com/office/powerpoint/2010/main" val="372091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B55B2DC-6297-4C48-B17F-320B42297240}" type="slidenum">
              <a:rPr lang="en-US" smtClean="0"/>
              <a:pPr/>
              <a:t>5</a:t>
            </a:fld>
            <a:endParaRPr lang="en-US"/>
          </a:p>
        </p:txBody>
      </p:sp>
      <p:sp>
        <p:nvSpPr>
          <p:cNvPr id="67587" name="Rectangle 2"/>
          <p:cNvSpPr>
            <a:spLocks noGrp="1" noRot="1" noChangeAspect="1" noChangeArrowheads="1" noTextEdit="1"/>
          </p:cNvSpPr>
          <p:nvPr>
            <p:ph type="sldImg"/>
          </p:nvPr>
        </p:nvSpPr>
        <p:spPr>
          <a:xfrm>
            <a:off x="381000" y="685800"/>
            <a:ext cx="6096000" cy="3429000"/>
          </a:xfrm>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Demonstrate with a slinky</a:t>
            </a:r>
          </a:p>
        </p:txBody>
      </p:sp>
    </p:spTree>
    <p:extLst>
      <p:ext uri="{BB962C8B-B14F-4D97-AF65-F5344CB8AC3E}">
        <p14:creationId xmlns:p14="http://schemas.microsoft.com/office/powerpoint/2010/main" val="3435758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50</a:t>
            </a:fld>
            <a:endParaRPr lang="en-US"/>
          </a:p>
        </p:txBody>
      </p:sp>
    </p:spTree>
    <p:extLst>
      <p:ext uri="{BB962C8B-B14F-4D97-AF65-F5344CB8AC3E}">
        <p14:creationId xmlns:p14="http://schemas.microsoft.com/office/powerpoint/2010/main" val="976916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EEC62C8-86D3-4F46-85C2-6DC84D9FE0AC}" type="slidenum">
              <a:rPr lang="en-US" smtClean="0"/>
              <a:pPr/>
              <a:t>51</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84996"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d>
                            <m:dPr>
                              <m:ctrlPr>
                                <a:rPr lang="en-US" b="0" i="1" smtClean="0">
                                  <a:latin typeface="Cambria Math" panose="02040503050406030204" pitchFamily="18" charset="0"/>
                                  <a:sym typeface="Wingdings" pitchFamily="2" charset="2"/>
                                </a:rPr>
                              </m:ctrlPr>
                            </m:dPr>
                            <m:e>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𝐼</m:t>
                                  </m:r>
                                </m:num>
                                <m:den>
                                  <m:sSub>
                                    <m:sSubPr>
                                      <m:ctrlPr>
                                        <a:rPr lang="en-US" b="0" i="1" smtClean="0">
                                          <a:latin typeface="Cambria Math" panose="02040503050406030204" pitchFamily="18" charset="0"/>
                                          <a:sym typeface="Wingdings" pitchFamily="2" charset="2"/>
                                        </a:rPr>
                                      </m:ctrlPr>
                                    </m:sSubPr>
                                    <m:e>
                                      <m:r>
                                        <a:rPr lang="en-US" b="0" i="1" smtClean="0">
                                          <a:latin typeface="Cambria Math"/>
                                          <a:sym typeface="Wingdings" pitchFamily="2" charset="2"/>
                                        </a:rPr>
                                        <m:t>𝐼</m:t>
                                      </m:r>
                                    </m:e>
                                    <m:sub>
                                      <m:r>
                                        <a:rPr lang="en-US" b="0" i="1" smtClean="0">
                                          <a:latin typeface="Cambria Math"/>
                                          <a:sym typeface="Wingdings" pitchFamily="2" charset="2"/>
                                        </a:rPr>
                                        <m:t>0</m:t>
                                      </m:r>
                                    </m:sub>
                                  </m:sSub>
                                </m:den>
                              </m:f>
                            </m:e>
                          </m:d>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d>
                            <m:dPr>
                              <m:ctrlPr>
                                <a:rPr lang="en-US" b="0" i="1" smtClean="0">
                                  <a:latin typeface="Cambria Math" panose="02040503050406030204" pitchFamily="18" charset="0"/>
                                  <a:sym typeface="Wingdings" pitchFamily="2" charset="2"/>
                                </a:rPr>
                              </m:ctrlPr>
                            </m:dPr>
                            <m:e>
                              <m:f>
                                <m:fPr>
                                  <m:ctrlPr>
                                    <a:rPr lang="en-US" b="0" i="1" smtClean="0">
                                      <a:latin typeface="Cambria Math" panose="02040503050406030204" pitchFamily="18" charset="0"/>
                                      <a:sym typeface="Wingdings" pitchFamily="2" charset="2"/>
                                    </a:rPr>
                                  </m:ctrlPr>
                                </m:fPr>
                                <m:num>
                                  <m:r>
                                    <a:rPr lang="en-US" b="0" i="1" smtClean="0">
                                      <a:latin typeface="Cambria Math"/>
                                      <a:sym typeface="Wingdings" pitchFamily="2" charset="2"/>
                                    </a:rPr>
                                    <m:t>2</m:t>
                                  </m:r>
                                  <m:r>
                                    <a:rPr lang="en-US" b="0" i="1" smtClean="0">
                                      <a:latin typeface="Cambria Math"/>
                                      <a:sym typeface="Wingdings" pitchFamily="2" charset="2"/>
                                    </a:rPr>
                                    <m:t>𝐼</m:t>
                                  </m:r>
                                </m:num>
                                <m:den>
                                  <m:r>
                                    <a:rPr lang="en-US" b="0" i="1" smtClean="0">
                                      <a:latin typeface="Cambria Math"/>
                                      <a:sym typeface="Wingdings" pitchFamily="2" charset="2"/>
                                    </a:rPr>
                                    <m:t>𝐼</m:t>
                                  </m:r>
                                </m:den>
                              </m:f>
                            </m:e>
                          </m:d>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m:t>
                      </m:r>
                      <m:d>
                        <m:dPr>
                          <m:ctrlPr>
                            <a:rPr lang="en-US" b="0" i="1" smtClean="0">
                              <a:latin typeface="Cambria Math" panose="02040503050406030204" pitchFamily="18" charset="0"/>
                              <a:sym typeface="Wingdings" pitchFamily="2" charset="2"/>
                            </a:rPr>
                          </m:ctrlPr>
                        </m:dPr>
                        <m:e>
                          <m:r>
                            <a:rPr lang="en-US" b="0" i="1" smtClean="0">
                              <a:latin typeface="Cambria Math"/>
                              <a:sym typeface="Wingdings" pitchFamily="2" charset="2"/>
                            </a:rPr>
                            <m:t>10 </m:t>
                          </m:r>
                          <m:r>
                            <a:rPr lang="en-US" b="0" i="1" smtClean="0">
                              <a:latin typeface="Cambria Math"/>
                              <a:sym typeface="Wingdings" pitchFamily="2" charset="2"/>
                            </a:rPr>
                            <m:t>𝑑𝐵</m:t>
                          </m:r>
                        </m:e>
                      </m:d>
                      <m:func>
                        <m:funcPr>
                          <m:ctrlPr>
                            <a:rPr lang="en-US" b="0" i="1" smtClean="0">
                              <a:latin typeface="Cambria Math" panose="02040503050406030204" pitchFamily="18" charset="0"/>
                              <a:sym typeface="Wingdings" pitchFamily="2" charset="2"/>
                            </a:rPr>
                          </m:ctrlPr>
                        </m:funcPr>
                        <m:fName>
                          <m:r>
                            <m:rPr>
                              <m:sty m:val="p"/>
                            </m:rPr>
                            <a:rPr lang="en-US" b="0" i="0" smtClean="0">
                              <a:latin typeface="Cambria Math"/>
                              <a:sym typeface="Wingdings" pitchFamily="2" charset="2"/>
                            </a:rPr>
                            <m:t>log</m:t>
                          </m:r>
                        </m:fName>
                        <m:e>
                          <m:r>
                            <a:rPr lang="en-US" b="0" i="1" smtClean="0">
                              <a:latin typeface="Cambria Math"/>
                              <a:sym typeface="Wingdings" pitchFamily="2" charset="2"/>
                            </a:rPr>
                            <m:t>2</m:t>
                          </m:r>
                        </m:e>
                      </m:func>
                    </m:oMath>
                  </m:oMathPara>
                </a14:m>
                <a:endParaRPr lang="en-US" b="0" dirty="0">
                  <a:sym typeface="Wingdings" pitchFamily="2" charset="2"/>
                </a:endParaRPr>
              </a:p>
              <a:p>
                <a:pPr/>
                <a14:m>
                  <m:oMathPara xmlns:m="http://schemas.openxmlformats.org/officeDocument/2006/math">
                    <m:oMathParaPr>
                      <m:jc m:val="centerGroup"/>
                    </m:oMathParaPr>
                    <m:oMath xmlns:m="http://schemas.openxmlformats.org/officeDocument/2006/math">
                      <m:r>
                        <a:rPr lang="en-US" b="0" i="1" smtClean="0">
                          <a:latin typeface="Cambria Math"/>
                          <a:sym typeface="Wingdings" pitchFamily="2" charset="2"/>
                        </a:rPr>
                        <m:t>𝛽</m:t>
                      </m:r>
                      <m:r>
                        <a:rPr lang="en-US" b="0" i="1" smtClean="0">
                          <a:latin typeface="Cambria Math"/>
                          <a:sym typeface="Wingdings" pitchFamily="2" charset="2"/>
                        </a:rPr>
                        <m:t>≈3 </m:t>
                      </m:r>
                      <m:r>
                        <a:rPr lang="en-US" b="0" i="1" smtClean="0">
                          <a:latin typeface="Cambria Math"/>
                          <a:sym typeface="Wingdings" pitchFamily="2" charset="2"/>
                        </a:rPr>
                        <m:t>𝑑𝐵</m:t>
                      </m:r>
                    </m:oMath>
                  </m:oMathPara>
                </a14:m>
                <a:endParaRPr lang="en-US" dirty="0">
                  <a:sym typeface="Wingdings" pitchFamily="2" charset="2"/>
                </a:endParaRPr>
              </a:p>
              <a:p>
                <a:endParaRPr lang="en-US" dirty="0">
                  <a:sym typeface="Wingdings" pitchFamily="2" charset="2"/>
                </a:endParaRPr>
              </a:p>
              <a:p>
                <a:r>
                  <a:rPr lang="en-US" dirty="0">
                    <a:sym typeface="Wingdings" pitchFamily="2" charset="2"/>
                  </a:rPr>
                  <a:t>Thus a 200 W stereo system will only sound twice as loud as a 20 W system.</a:t>
                </a:r>
              </a:p>
            </p:txBody>
          </p:sp>
        </mc:Choice>
        <mc:Fallback xmlns="">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smtClean="0">
                    <a:latin typeface="Cambria Math"/>
                    <a:sym typeface="Wingdings" pitchFamily="2" charset="2"/>
                  </a:rPr>
                  <a:t>𝛽=(10 𝑑𝐵)  log⁡(𝐼/𝐼_0 )</a:t>
                </a:r>
                <a:endParaRPr lang="en-US" b="0" dirty="0" smtClean="0">
                  <a:sym typeface="Wingdings" pitchFamily="2" charset="2"/>
                </a:endParaRPr>
              </a:p>
              <a:p>
                <a:r>
                  <a:rPr lang="en-US" b="0" i="0" smtClean="0">
                    <a:latin typeface="Cambria Math"/>
                    <a:sym typeface="Wingdings" pitchFamily="2" charset="2"/>
                  </a:rPr>
                  <a:t>𝛽=(10 𝑑𝐵)  log⁡(2𝐼/𝐼)</a:t>
                </a:r>
                <a:endParaRPr lang="en-US" b="0" dirty="0" smtClean="0">
                  <a:sym typeface="Wingdings" pitchFamily="2" charset="2"/>
                </a:endParaRPr>
              </a:p>
              <a:p>
                <a:r>
                  <a:rPr lang="en-US" b="0" i="0" smtClean="0">
                    <a:latin typeface="Cambria Math"/>
                    <a:sym typeface="Wingdings" pitchFamily="2" charset="2"/>
                  </a:rPr>
                  <a:t>𝛽=(10 𝑑𝐵)  log⁡2</a:t>
                </a:r>
                <a:endParaRPr lang="en-US" b="0" dirty="0" smtClean="0">
                  <a:sym typeface="Wingdings" pitchFamily="2" charset="2"/>
                </a:endParaRPr>
              </a:p>
              <a:p>
                <a:r>
                  <a:rPr lang="en-US" b="0" i="0" smtClean="0">
                    <a:latin typeface="Cambria Math"/>
                    <a:sym typeface="Wingdings" pitchFamily="2" charset="2"/>
                  </a:rPr>
                  <a:t>𝛽≈3 𝑑𝐵</a:t>
                </a:r>
                <a:endParaRPr lang="en-US" dirty="0" smtClean="0">
                  <a:sym typeface="Wingdings" pitchFamily="2" charset="2"/>
                </a:endParaRPr>
              </a:p>
              <a:p>
                <a:endParaRPr lang="en-US" dirty="0" smtClean="0">
                  <a:sym typeface="Wingdings" pitchFamily="2" charset="2"/>
                </a:endParaRPr>
              </a:p>
              <a:p>
                <a:r>
                  <a:rPr lang="en-US" dirty="0" smtClean="0">
                    <a:sym typeface="Wingdings" pitchFamily="2" charset="2"/>
                  </a:rPr>
                  <a:t>Thus a 200 W stereo system will only sound twice as loud as a 20 W system.</a:t>
                </a:r>
              </a:p>
            </p:txBody>
          </p:sp>
        </mc:Fallback>
      </mc:AlternateContent>
    </p:spTree>
    <p:extLst>
      <p:ext uri="{BB962C8B-B14F-4D97-AF65-F5344CB8AC3E}">
        <p14:creationId xmlns:p14="http://schemas.microsoft.com/office/powerpoint/2010/main" val="1275598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𝛽</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𝑑𝐵</m:t>
                          </m:r>
                        </m:e>
                      </m:d>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b>
                                    <m:sSubPr>
                                      <m:ctrlPr>
                                        <a:rPr lang="en-US" b="0" i="1" smtClean="0">
                                          <a:latin typeface="Cambria Math" panose="02040503050406030204" pitchFamily="18" charset="0"/>
                                        </a:rPr>
                                      </m:ctrlPr>
                                    </m:sSubPr>
                                    <m:e>
                                      <m:r>
                                        <a:rPr lang="en-US" b="0" i="1" smtClean="0">
                                          <a:latin typeface="Cambria Math"/>
                                        </a:rPr>
                                        <m:t>𝐼</m:t>
                                      </m:r>
                                    </m:e>
                                    <m:sub>
                                      <m:r>
                                        <a:rPr lang="en-US" b="0" i="1" smtClean="0">
                                          <a:latin typeface="Cambria Math"/>
                                        </a:rPr>
                                        <m:t>0</m:t>
                                      </m:r>
                                    </m:sub>
                                  </m:sSub>
                                </m:den>
                              </m:f>
                            </m:e>
                          </m:d>
                        </m:e>
                      </m:func>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20 </m:t>
                      </m:r>
                      <m:r>
                        <a:rPr lang="en-US" b="0" i="1" smtClean="0">
                          <a:latin typeface="Cambria Math"/>
                        </a:rPr>
                        <m:t>𝑑𝑏</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10 </m:t>
                          </m:r>
                          <m:r>
                            <a:rPr lang="en-US" b="0" i="1" smtClean="0">
                              <a:latin typeface="Cambria Math"/>
                            </a:rPr>
                            <m:t>𝑑𝐵</m:t>
                          </m:r>
                        </m:e>
                      </m:d>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e>
                          </m:d>
                        </m:e>
                      </m:func>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a:rPr>
                        <m:t>2=</m:t>
                      </m:r>
                      <m:func>
                        <m:funcPr>
                          <m:ctrlPr>
                            <a:rPr lang="en-US" b="0" i="1" smtClean="0">
                              <a:latin typeface="Cambria Math" panose="02040503050406030204" pitchFamily="18" charset="0"/>
                            </a:rPr>
                          </m:ctrlPr>
                        </m:funcPr>
                        <m:fName>
                          <m:r>
                            <m:rPr>
                              <m:sty m:val="p"/>
                            </m:rPr>
                            <a:rPr lang="en-US" b="0" i="0" smtClean="0">
                              <a:latin typeface="Cambria Math"/>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e>
                          </m:d>
                        </m:e>
                      </m:func>
                    </m:oMath>
                  </m:oMathPara>
                </a14:m>
                <a:endParaRPr lang="en-US" b="0" dirty="0"/>
              </a:p>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2</m:t>
                          </m:r>
                        </m:sup>
                      </m:sSup>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𝐼</m:t>
                          </m:r>
                        </m:num>
                        <m:den>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−12</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dirty="0" smtClean="0">
                          <a:latin typeface="Cambria Math"/>
                        </a:rPr>
                        <m:t>𝐼</m:t>
                      </m:r>
                      <m:r>
                        <a:rPr lang="en-US" b="0" i="1" dirty="0" smtClean="0">
                          <a:latin typeface="Cambria Math"/>
                        </a:rPr>
                        <m:t>=</m:t>
                      </m:r>
                      <m:sSup>
                        <m:sSupPr>
                          <m:ctrlPr>
                            <a:rPr lang="en-US" b="0" i="1" smtClean="0">
                              <a:latin typeface="Cambria Math" panose="02040503050406030204" pitchFamily="18" charset="0"/>
                            </a:rPr>
                          </m:ctrlPr>
                        </m:sSupPr>
                        <m:e>
                          <m:r>
                            <a:rPr lang="en-US" b="0" i="1" smtClean="0">
                              <a:latin typeface="Cambria Math"/>
                            </a:rPr>
                            <m:t>10</m:t>
                          </m:r>
                        </m:e>
                        <m:sup>
                          <m:r>
                            <a:rPr lang="en-US" b="0" i="1" smtClean="0">
                              <a:latin typeface="Cambria Math"/>
                            </a:rPr>
                            <m:t>−10</m:t>
                          </m:r>
                        </m:sup>
                      </m:sSup>
                      <m:r>
                        <a:rPr lang="en-US" b="0" i="1" smtClean="0">
                          <a:latin typeface="Cambria Math"/>
                        </a:rPr>
                        <m:t> </m:t>
                      </m:r>
                      <m:r>
                        <a:rPr lang="en-US" b="0" i="1" smtClean="0">
                          <a:latin typeface="Cambria Math"/>
                        </a:rPr>
                        <m:t>𝑊</m:t>
                      </m:r>
                      <m:r>
                        <a:rPr lang="en-US" b="0" i="1" smtClean="0">
                          <a:latin typeface="Cambria Math"/>
                        </a:rPr>
                        <m:t>/</m:t>
                      </m:r>
                      <m:sSup>
                        <m:sSupPr>
                          <m:ctrlPr>
                            <a:rPr lang="en-US" b="0" i="1" smtClean="0">
                              <a:latin typeface="Cambria Math" panose="02040503050406030204" pitchFamily="18" charset="0"/>
                            </a:rPr>
                          </m:ctrlPr>
                        </m:sSupPr>
                        <m:e>
                          <m:r>
                            <a:rPr lang="en-US" b="0" i="1" smtClean="0">
                              <a:latin typeface="Cambria Math"/>
                            </a:rPr>
                            <m:t>𝑚</m:t>
                          </m:r>
                        </m:e>
                        <m:sup>
                          <m:r>
                            <a:rPr lang="en-US" b="0" i="1" smtClean="0">
                              <a:latin typeface="Cambria Math"/>
                            </a:rPr>
                            <m:t>2</m:t>
                          </m:r>
                        </m:sup>
                      </m:sSup>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𝛽=(10 𝑑𝐵)  log⁡(𝐼/𝐼_0 )</a:t>
                </a:r>
                <a:endParaRPr lang="en-US" b="0" dirty="0" smtClean="0"/>
              </a:p>
              <a:p>
                <a:r>
                  <a:rPr lang="en-US" b="0" i="0" smtClean="0">
                    <a:latin typeface="Cambria Math"/>
                  </a:rPr>
                  <a:t>20 𝑑𝑏=(10 𝑑𝐵)  log⁡(𝐼/(〖10〗^(−12)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smtClean="0">
                    <a:latin typeface="Cambria Math"/>
                  </a:rPr>
                  <a:t>2=log⁡(𝐼/(〖10〗^(−12)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smtClean="0">
                    <a:latin typeface="Cambria Math"/>
                  </a:rPr>
                  <a:t>〖10〗^2=𝐼/(〖10〗^(−12)  </a:t>
                </a:r>
                <a:r>
                  <a:rPr lang="en-US" b="0" i="0" smtClean="0">
                    <a:latin typeface="Cambria Math"/>
                  </a:rPr>
                  <a:t>𝑊/</a:t>
                </a:r>
                <a:r>
                  <a:rPr lang="en-US" b="0" i="0" smtClean="0">
                    <a:latin typeface="Cambria Math"/>
                  </a:rPr>
                  <a:t>𝑚^2</a:t>
                </a:r>
                <a:r>
                  <a:rPr lang="en-US" b="0" i="0" smtClean="0">
                    <a:latin typeface="Cambria Math"/>
                  </a:rPr>
                  <a:t> )</a:t>
                </a:r>
                <a:endParaRPr lang="en-US" b="0" dirty="0" smtClean="0"/>
              </a:p>
              <a:p>
                <a:r>
                  <a:rPr lang="en-US" b="0" i="0" dirty="0" smtClean="0">
                    <a:latin typeface="Cambria Math"/>
                  </a:rPr>
                  <a:t>𝐼=</a:t>
                </a:r>
                <a:r>
                  <a:rPr lang="en-US" b="0" i="0" smtClean="0">
                    <a:latin typeface="Cambria Math"/>
                  </a:rPr>
                  <a:t>〖10〗^(−10)  𝑊/𝑚^2</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52</a:t>
            </a:fld>
            <a:endParaRPr lang="en-US"/>
          </a:p>
        </p:txBody>
      </p:sp>
    </p:spTree>
    <p:extLst>
      <p:ext uri="{BB962C8B-B14F-4D97-AF65-F5344CB8AC3E}">
        <p14:creationId xmlns:p14="http://schemas.microsoft.com/office/powerpoint/2010/main" val="782709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53</a:t>
            </a:fld>
            <a:endParaRPr lang="en-US"/>
          </a:p>
        </p:txBody>
      </p:sp>
    </p:spTree>
    <p:extLst>
      <p:ext uri="{BB962C8B-B14F-4D97-AF65-F5344CB8AC3E}">
        <p14:creationId xmlns:p14="http://schemas.microsoft.com/office/powerpoint/2010/main" val="128778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14.3</a:t>
            </a:r>
          </a:p>
          <a:p>
            <a:r>
              <a:rPr lang="en-US" dirty="0"/>
              <a:t>OpenStax College Physics 2e 17.4</a:t>
            </a:r>
          </a:p>
        </p:txBody>
      </p:sp>
      <p:sp>
        <p:nvSpPr>
          <p:cNvPr id="4" name="Slide Number Placeholder 3"/>
          <p:cNvSpPr>
            <a:spLocks noGrp="1"/>
          </p:cNvSpPr>
          <p:nvPr>
            <p:ph type="sldNum" sz="quarter" idx="5"/>
          </p:nvPr>
        </p:nvSpPr>
        <p:spPr/>
        <p:txBody>
          <a:bodyPr/>
          <a:lstStyle/>
          <a:p>
            <a:fld id="{4417905F-5A36-42A9-A74E-47FF00DE5A8B}" type="slidenum">
              <a:rPr lang="en-US" smtClean="0"/>
              <a:t>54</a:t>
            </a:fld>
            <a:endParaRPr lang="en-US"/>
          </a:p>
        </p:txBody>
      </p:sp>
    </p:spTree>
    <p:extLst>
      <p:ext uri="{BB962C8B-B14F-4D97-AF65-F5344CB8AC3E}">
        <p14:creationId xmlns:p14="http://schemas.microsoft.com/office/powerpoint/2010/main" val="236896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55</a:t>
            </a:fld>
            <a:endParaRPr lang="en-US"/>
          </a:p>
        </p:txBody>
      </p:sp>
    </p:spTree>
    <p:extLst>
      <p:ext uri="{BB962C8B-B14F-4D97-AF65-F5344CB8AC3E}">
        <p14:creationId xmlns:p14="http://schemas.microsoft.com/office/powerpoint/2010/main" val="15758489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56</a:t>
            </a:fld>
            <a:endParaRPr lang="en-US"/>
          </a:p>
        </p:txBody>
      </p:sp>
    </p:spTree>
    <p:extLst>
      <p:ext uri="{BB962C8B-B14F-4D97-AF65-F5344CB8AC3E}">
        <p14:creationId xmlns:p14="http://schemas.microsoft.com/office/powerpoint/2010/main" val="11276800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63F88C2-695C-4749-8596-46403B1EE45E}" type="slidenum">
              <a:rPr lang="en-US" smtClean="0"/>
              <a:pPr/>
              <a:t>57</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When the truck is still, the sounds waves move outward in all the directions, the same speed</a:t>
            </a:r>
          </a:p>
        </p:txBody>
      </p:sp>
    </p:spTree>
    <p:extLst>
      <p:ext uri="{BB962C8B-B14F-4D97-AF65-F5344CB8AC3E}">
        <p14:creationId xmlns:p14="http://schemas.microsoft.com/office/powerpoint/2010/main" val="3530769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4FAB79D-3756-4B8E-A634-93902D66F29F}" type="slidenum">
              <a:rPr lang="en-US" smtClean="0"/>
              <a:pPr/>
              <a:t>58</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When the truck is moving.  </a:t>
            </a:r>
          </a:p>
          <a:p>
            <a:r>
              <a:rPr lang="en-US"/>
              <a:t>It produces a condensation, moves, produces another condensation, moves, etc.</a:t>
            </a:r>
          </a:p>
          <a:p>
            <a:r>
              <a:rPr lang="en-US"/>
              <a:t>Since it moves between condensations, they are closer together in front of the truck and farther apart behind the truck.</a:t>
            </a:r>
          </a:p>
          <a:p>
            <a:r>
              <a:rPr lang="en-US"/>
              <a:t>Higher freq (short </a:t>
            </a:r>
            <a:r>
              <a:rPr lang="en-US">
                <a:sym typeface="Symbol" pitchFamily="18" charset="2"/>
              </a:rPr>
              <a:t>) </a:t>
            </a:r>
            <a:r>
              <a:rPr lang="en-US"/>
              <a:t>= higher pitch</a:t>
            </a:r>
          </a:p>
          <a:p>
            <a:r>
              <a:rPr lang="en-US"/>
              <a:t>Lower freq (long </a:t>
            </a:r>
            <a:r>
              <a:rPr lang="en-US">
                <a:sym typeface="Symbol" pitchFamily="18" charset="2"/>
              </a:rPr>
              <a:t>) </a:t>
            </a:r>
            <a:r>
              <a:rPr lang="en-US"/>
              <a:t>= lower pitch</a:t>
            </a:r>
          </a:p>
        </p:txBody>
      </p:sp>
    </p:spTree>
    <p:extLst>
      <p:ext uri="{BB962C8B-B14F-4D97-AF65-F5344CB8AC3E}">
        <p14:creationId xmlns:p14="http://schemas.microsoft.com/office/powerpoint/2010/main" val="3505702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FCF892F-6B58-4FEC-8B10-5A600DCFA0B6}" type="slidenum">
              <a:rPr lang="en-US" smtClean="0"/>
              <a:pPr/>
              <a:t>59</a:t>
            </a:fld>
            <a:endParaRPr lang="en-US"/>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perceived wavelength is shorted by the distance the source moves in one period.</a:t>
            </a:r>
          </a:p>
          <a:p>
            <a:r>
              <a:rPr lang="en-US"/>
              <a:t>(Period is time between condensations)</a:t>
            </a:r>
          </a:p>
        </p:txBody>
      </p:sp>
    </p:spTree>
    <p:extLst>
      <p:ext uri="{BB962C8B-B14F-4D97-AF65-F5344CB8AC3E}">
        <p14:creationId xmlns:p14="http://schemas.microsoft.com/office/powerpoint/2010/main" val="23114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8A9E729-218B-4117-A517-680F5FCEFC4B}" type="slidenum">
              <a:rPr lang="en-US" smtClean="0"/>
              <a:pPr/>
              <a:t>6</a:t>
            </a:fld>
            <a:endParaRPr lang="en-US"/>
          </a:p>
        </p:txBody>
      </p:sp>
      <p:sp>
        <p:nvSpPr>
          <p:cNvPr id="68611" name="Rectangle 2"/>
          <p:cNvSpPr>
            <a:spLocks noGrp="1" noRot="1" noChangeAspect="1" noChangeArrowheads="1" noTextEdit="1"/>
          </p:cNvSpPr>
          <p:nvPr>
            <p:ph type="sldImg"/>
          </p:nvPr>
        </p:nvSpPr>
        <p:spPr>
          <a:xfrm>
            <a:off x="381000" y="685800"/>
            <a:ext cx="6096000" cy="34290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Demonstrate with a slinky</a:t>
            </a:r>
          </a:p>
        </p:txBody>
      </p:sp>
    </p:spTree>
    <p:extLst>
      <p:ext uri="{BB962C8B-B14F-4D97-AF65-F5344CB8AC3E}">
        <p14:creationId xmlns:p14="http://schemas.microsoft.com/office/powerpoint/2010/main" val="30961918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60</a:t>
            </a:fld>
            <a:endParaRPr lang="en-US"/>
          </a:p>
        </p:txBody>
      </p:sp>
    </p:spTree>
    <p:extLst>
      <p:ext uri="{BB962C8B-B14F-4D97-AF65-F5344CB8AC3E}">
        <p14:creationId xmlns:p14="http://schemas.microsoft.com/office/powerpoint/2010/main" val="6506718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CCC3AD6-2B32-46BF-9222-FEF618817D56}" type="slidenum">
              <a:rPr lang="en-US" smtClean="0"/>
              <a:pPr/>
              <a:t>61</a:t>
            </a:fld>
            <a:endParaRPr 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Notice the differences between the two formulas</a:t>
            </a:r>
          </a:p>
        </p:txBody>
      </p:sp>
    </p:spTree>
    <p:extLst>
      <p:ext uri="{BB962C8B-B14F-4D97-AF65-F5344CB8AC3E}">
        <p14:creationId xmlns:p14="http://schemas.microsoft.com/office/powerpoint/2010/main" val="21458877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62</a:t>
            </a:fld>
            <a:endParaRPr lang="en-US"/>
          </a:p>
        </p:txBody>
      </p:sp>
    </p:spTree>
    <p:extLst>
      <p:ext uri="{BB962C8B-B14F-4D97-AF65-F5344CB8AC3E}">
        <p14:creationId xmlns:p14="http://schemas.microsoft.com/office/powerpoint/2010/main" val="4163898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𝑜</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𝑠</m:t>
                                  </m:r>
                                </m:sub>
                              </m:sSub>
                            </m:den>
                          </m:f>
                        </m:e>
                      </m:d>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a:rPr>
                        <m:t>600 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a:rPr>
                                <m:t>343</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+20</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num>
                            <m:den>
                              <m:r>
                                <a:rPr lang="en-US" b="0" i="1" smtClean="0">
                                  <a:latin typeface="Cambria Math"/>
                                </a:rPr>
                                <m:t>343</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r>
                                <a:rPr lang="en-US" b="0" i="1" smtClean="0">
                                  <a:latin typeface="Cambria Math"/>
                                </a:rPr>
                                <m:t>−15</m:t>
                              </m:r>
                              <m:f>
                                <m:fPr>
                                  <m:ctrlPr>
                                    <a:rPr lang="en-US" b="0" i="1" smtClean="0">
                                      <a:latin typeface="Cambria Math" panose="02040503050406030204" pitchFamily="18" charset="0"/>
                                    </a:rPr>
                                  </m:ctrlPr>
                                </m:fPr>
                                <m:num>
                                  <m:r>
                                    <a:rPr lang="en-US" b="0" i="1" smtClean="0">
                                      <a:latin typeface="Cambria Math"/>
                                    </a:rPr>
                                    <m:t>𝑚</m:t>
                                  </m:r>
                                </m:num>
                                <m:den>
                                  <m:r>
                                    <a:rPr lang="en-US" b="0" i="1" smtClean="0">
                                      <a:latin typeface="Cambria Math"/>
                                    </a:rPr>
                                    <m:t>𝑠</m:t>
                                  </m:r>
                                </m:den>
                              </m:f>
                            </m:den>
                          </m:f>
                        </m:e>
                      </m:d>
                    </m:oMath>
                  </m:oMathPara>
                </a14:m>
                <a:endParaRPr lang="en-US" b="0" i="1" dirty="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600 </m:t>
                      </m:r>
                      <m:r>
                        <a:rPr lang="en-US" b="0" i="1" smtClean="0">
                          <a:latin typeface="Cambria Math"/>
                        </a:rPr>
                        <m:t>𝐻𝑧</m:t>
                      </m:r>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r>
                            <a:rPr lang="en-US" b="0" i="1" smtClean="0">
                              <a:latin typeface="Cambria Math"/>
                            </a:rPr>
                            <m:t>1.1</m:t>
                          </m:r>
                        </m:e>
                      </m:d>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r>
                        <a:rPr lang="en-US" b="0" i="1" smtClean="0">
                          <a:latin typeface="Cambria Math"/>
                        </a:rPr>
                        <m:t>=542 </m:t>
                      </m:r>
                      <m:r>
                        <a:rPr lang="en-US" b="0" i="1" smtClean="0">
                          <a:latin typeface="Cambria Math"/>
                        </a:rPr>
                        <m:t>𝐻𝑧</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𝑓_𝑜=𝑓_𝑠 ((𝑣_𝑤±𝑣_𝑜)/(𝑣_𝑤∓𝑣_𝑠 ))</a:t>
                </a:r>
                <a:endParaRPr lang="en-US" dirty="0" smtClean="0"/>
              </a:p>
              <a:p>
                <a:r>
                  <a:rPr lang="en-US" b="0" i="0" smtClean="0">
                    <a:latin typeface="Cambria Math"/>
                  </a:rPr>
                  <a:t>600 𝐻𝑧=𝑓_𝑠 ((343 𝑚/𝑠+20 𝑚/𝑠)/(343 𝑚/𝑠−15 𝑚/𝑠))</a:t>
                </a:r>
                <a:endParaRPr lang="en-US" b="0" i="1" dirty="0" smtClean="0">
                  <a:latin typeface="Cambria Math"/>
                </a:endParaRPr>
              </a:p>
              <a:p>
                <a:r>
                  <a:rPr lang="en-US" b="0" i="0" smtClean="0">
                    <a:latin typeface="Cambria Math"/>
                  </a:rPr>
                  <a:t>600 𝐻𝑧=𝑓_𝑠 (1.1)</a:t>
                </a:r>
                <a:endParaRPr lang="en-US" b="0" dirty="0" smtClean="0"/>
              </a:p>
              <a:p>
                <a:r>
                  <a:rPr lang="en-US" b="0" i="0" smtClean="0">
                    <a:latin typeface="Cambria Math"/>
                  </a:rPr>
                  <a:t>𝑓_𝑠=545 𝐻𝑧</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63</a:t>
            </a:fld>
            <a:endParaRPr lang="en-US"/>
          </a:p>
        </p:txBody>
      </p:sp>
    </p:spTree>
    <p:extLst>
      <p:ext uri="{BB962C8B-B14F-4D97-AF65-F5344CB8AC3E}">
        <p14:creationId xmlns:p14="http://schemas.microsoft.com/office/powerpoint/2010/main" val="4278977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𝑜</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𝑓</m:t>
                          </m:r>
                        </m:e>
                        <m:sub>
                          <m:r>
                            <a:rPr lang="en-US" b="0" i="1" smtClean="0">
                              <a:latin typeface="Cambria Math"/>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𝑜</m:t>
                                  </m:r>
                                </m:sub>
                              </m:sSub>
                            </m:num>
                            <m:den>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𝑤</m:t>
                                  </m:r>
                                </m:sub>
                              </m:sSub>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𝑣</m:t>
                                  </m:r>
                                </m:e>
                                <m:sub>
                                  <m:r>
                                    <a:rPr lang="en-US" b="0" i="1" smtClean="0">
                                      <a:latin typeface="Cambria Math"/>
                                    </a:rPr>
                                    <m:t>𝑠</m:t>
                                  </m:r>
                                </m:sub>
                              </m:sSub>
                            </m:den>
                          </m:f>
                        </m:e>
                      </m:d>
                    </m:oMath>
                  </m:oMathPara>
                </a14:m>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190 </m:t>
                      </m:r>
                      <m:r>
                        <a:rPr lang="en-US" b="0" i="1" smtClean="0">
                          <a:latin typeface="Cambria Math" panose="02040503050406030204" pitchFamily="18" charset="0"/>
                        </a:rPr>
                        <m:t>𝐻𝑧</m:t>
                      </m:r>
                      <m:r>
                        <a:rPr lang="en-US" b="0" i="1" smtClean="0">
                          <a:latin typeface="Cambria Math" panose="02040503050406030204" pitchFamily="18" charset="0"/>
                        </a:rPr>
                        <m:t>=200 </m:t>
                      </m:r>
                      <m:r>
                        <a:rPr lang="en-US" b="0" i="1" smtClean="0">
                          <a:latin typeface="Cambria Math" panose="02040503050406030204" pitchFamily="18" charset="0"/>
                        </a:rPr>
                        <m:t>𝐻𝑧</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343</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+0</m:t>
                              </m:r>
                            </m:num>
                            <m:den>
                              <m:r>
                                <a:rPr lang="en-US" b="0" i="1" smtClean="0">
                                  <a:latin typeface="Cambria Math" panose="02040503050406030204" pitchFamily="18" charset="0"/>
                                </a:rPr>
                                <m:t>343</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65170 </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r>
                        <a:rPr lang="en-US" b="0" i="1" smtClean="0">
                          <a:latin typeface="Cambria Math" panose="02040503050406030204" pitchFamily="18" charset="0"/>
                        </a:rPr>
                        <m:t>+190 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=68600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190 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=3430</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=18.1</m:t>
                      </m:r>
                      <m:f>
                        <m:fPr>
                          <m:ctrlPr>
                            <a:rPr lang="en-US" b="0" i="1" smtClean="0">
                              <a:latin typeface="Cambria Math" panose="02040503050406030204" pitchFamily="18" charset="0"/>
                            </a:rPr>
                          </m:ctrlPr>
                        </m:fPr>
                        <m:num>
                          <m:r>
                            <a:rPr lang="en-US" b="0" i="1" smtClean="0">
                              <a:latin typeface="Cambria Math" panose="02040503050406030204" pitchFamily="18" charset="0"/>
                            </a:rPr>
                            <m:t>𝑚</m:t>
                          </m:r>
                        </m:num>
                        <m:den>
                          <m:r>
                            <a:rPr lang="en-US" b="0" i="1" smtClean="0">
                              <a:latin typeface="Cambria Math" panose="02040503050406030204" pitchFamily="18" charset="0"/>
                            </a:rPr>
                            <m:t>𝑠</m:t>
                          </m:r>
                        </m:den>
                      </m:f>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𝑓</a:t>
                </a:r>
                <a:r>
                  <a:rPr lang="en-US" b="0" i="0" smtClean="0">
                    <a:latin typeface="Cambria Math" panose="02040503050406030204" pitchFamily="18" charset="0"/>
                  </a:rPr>
                  <a:t>_</a:t>
                </a:r>
                <a:r>
                  <a:rPr lang="en-US" b="0" i="0" smtClean="0">
                    <a:latin typeface="Cambria Math"/>
                  </a:rPr>
                  <a:t>𝑜=𝑓</a:t>
                </a:r>
                <a:r>
                  <a:rPr lang="en-US" b="0" i="0" smtClean="0">
                    <a:latin typeface="Cambria Math" panose="02040503050406030204" pitchFamily="18" charset="0"/>
                  </a:rPr>
                  <a:t>_</a:t>
                </a:r>
                <a:r>
                  <a:rPr lang="en-US" b="0" i="0" smtClean="0">
                    <a:latin typeface="Cambria Math"/>
                  </a:rPr>
                  <a:t>𝑠</a:t>
                </a:r>
                <a:r>
                  <a:rPr lang="en-US" b="0" i="0" smtClean="0">
                    <a:latin typeface="Cambria Math" panose="02040503050406030204" pitchFamily="18" charset="0"/>
                  </a:rPr>
                  <a:t> ((</a:t>
                </a:r>
                <a:r>
                  <a:rPr lang="en-US" b="0" i="0" smtClean="0">
                    <a:latin typeface="Cambria Math"/>
                  </a:rPr>
                  <a:t>𝑣</a:t>
                </a:r>
                <a:r>
                  <a:rPr lang="en-US" b="0" i="0" smtClean="0">
                    <a:latin typeface="Cambria Math" panose="02040503050406030204" pitchFamily="18" charset="0"/>
                  </a:rPr>
                  <a:t>_</a:t>
                </a:r>
                <a:r>
                  <a:rPr lang="en-US" b="0" i="0" smtClean="0">
                    <a:latin typeface="Cambria Math"/>
                  </a:rPr>
                  <a:t>𝑤±𝑣</a:t>
                </a:r>
                <a:r>
                  <a:rPr lang="en-US" b="0" i="0" smtClean="0">
                    <a:latin typeface="Cambria Math" panose="02040503050406030204" pitchFamily="18" charset="0"/>
                  </a:rPr>
                  <a:t>_</a:t>
                </a:r>
                <a:r>
                  <a:rPr lang="en-US" b="0" i="0" smtClean="0">
                    <a:latin typeface="Cambria Math"/>
                  </a:rPr>
                  <a:t>𝑜</a:t>
                </a:r>
                <a:r>
                  <a:rPr lang="en-US" b="0" i="0" smtClean="0">
                    <a:latin typeface="Cambria Math" panose="02040503050406030204" pitchFamily="18" charset="0"/>
                  </a:rPr>
                  <a:t>)/(</a:t>
                </a:r>
                <a:r>
                  <a:rPr lang="en-US" b="0" i="0" smtClean="0">
                    <a:latin typeface="Cambria Math"/>
                  </a:rPr>
                  <a:t>𝑣</a:t>
                </a:r>
                <a:r>
                  <a:rPr lang="en-US" b="0" i="0" smtClean="0">
                    <a:latin typeface="Cambria Math" panose="02040503050406030204" pitchFamily="18" charset="0"/>
                  </a:rPr>
                  <a:t>_</a:t>
                </a:r>
                <a:r>
                  <a:rPr lang="en-US" b="0" i="0" smtClean="0">
                    <a:latin typeface="Cambria Math"/>
                  </a:rPr>
                  <a:t>𝑤∓𝑣</a:t>
                </a:r>
                <a:r>
                  <a:rPr lang="en-US" b="0" i="0" smtClean="0">
                    <a:latin typeface="Cambria Math" panose="02040503050406030204" pitchFamily="18" charset="0"/>
                  </a:rPr>
                  <a:t>_</a:t>
                </a:r>
                <a:r>
                  <a:rPr lang="en-US" b="0" i="0" smtClean="0">
                    <a:latin typeface="Cambria Math"/>
                  </a:rPr>
                  <a:t>𝑠</a:t>
                </a:r>
                <a:r>
                  <a:rPr lang="en-US" b="0" i="0" smtClean="0">
                    <a:latin typeface="Cambria Math" panose="02040503050406030204" pitchFamily="18" charset="0"/>
                  </a:rPr>
                  <a:t> ))</a:t>
                </a:r>
                <a:endParaRPr lang="en-US" dirty="0" smtClean="0"/>
              </a:p>
              <a:p>
                <a:r>
                  <a:rPr lang="en-US" b="0" i="0" smtClean="0">
                    <a:latin typeface="Cambria Math" panose="02040503050406030204" pitchFamily="18" charset="0"/>
                  </a:rPr>
                  <a:t>190 𝐻𝑧=200 𝐻𝑧((343 𝑚/𝑠+0)/(343 𝑚/𝑠+𝑣_𝑠 ))</a:t>
                </a:r>
                <a:endParaRPr lang="en-US" b="0" dirty="0" smtClean="0"/>
              </a:p>
              <a:p>
                <a:r>
                  <a:rPr lang="en-US" b="0" i="0" smtClean="0">
                    <a:latin typeface="Cambria Math" panose="02040503050406030204" pitchFamily="18" charset="0"/>
                  </a:rPr>
                  <a:t>65170  𝑚/𝑠+190 𝑣_𝑠=68600 𝑚/𝑠</a:t>
                </a:r>
                <a:endParaRPr lang="en-US" b="0" dirty="0" smtClean="0"/>
              </a:p>
              <a:p>
                <a:r>
                  <a:rPr lang="en-US" b="0" i="0" smtClean="0">
                    <a:latin typeface="Cambria Math" panose="02040503050406030204" pitchFamily="18" charset="0"/>
                  </a:rPr>
                  <a:t>190 𝑣_𝑠=3430 𝑚/𝑠</a:t>
                </a:r>
                <a:endParaRPr lang="en-US" b="0" dirty="0" smtClean="0"/>
              </a:p>
              <a:p>
                <a:r>
                  <a:rPr lang="en-US" b="0" i="0" smtClean="0">
                    <a:latin typeface="Cambria Math" panose="02040503050406030204" pitchFamily="18" charset="0"/>
                  </a:rPr>
                  <a:t>𝑣_𝑠=18.1 𝑚/𝑠</a:t>
                </a:r>
                <a:endParaRPr lang="en-US" dirty="0"/>
              </a:p>
            </p:txBody>
          </p:sp>
        </mc:Fallback>
      </mc:AlternateContent>
      <p:sp>
        <p:nvSpPr>
          <p:cNvPr id="4" name="Slide Number Placeholder 3"/>
          <p:cNvSpPr>
            <a:spLocks noGrp="1"/>
          </p:cNvSpPr>
          <p:nvPr>
            <p:ph type="sldNum" sz="quarter" idx="10"/>
          </p:nvPr>
        </p:nvSpPr>
        <p:spPr/>
        <p:txBody>
          <a:bodyPr/>
          <a:lstStyle/>
          <a:p>
            <a:fld id="{4E799403-D3BB-45CB-A292-33607AC25437}" type="slidenum">
              <a:rPr lang="en-US" smtClean="0"/>
              <a:t>64</a:t>
            </a:fld>
            <a:endParaRPr lang="en-US"/>
          </a:p>
        </p:txBody>
      </p:sp>
    </p:spTree>
    <p:extLst>
      <p:ext uri="{BB962C8B-B14F-4D97-AF65-F5344CB8AC3E}">
        <p14:creationId xmlns:p14="http://schemas.microsoft.com/office/powerpoint/2010/main" val="40902123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47A64AD-42AC-47CF-AB1B-00BC3C8AB64D}" type="slidenum">
              <a:rPr lang="en-US" smtClean="0"/>
              <a:pPr/>
              <a:t>65</a:t>
            </a:fld>
            <a:endParaRPr lang="en-US"/>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Water on one side of tornado move away, water on other side move towards radar</a:t>
            </a:r>
          </a:p>
          <a:p>
            <a:r>
              <a:rPr lang="en-US" dirty="0"/>
              <a:t>See the triangle in the picture.</a:t>
            </a:r>
          </a:p>
        </p:txBody>
      </p:sp>
    </p:spTree>
    <p:extLst>
      <p:ext uri="{BB962C8B-B14F-4D97-AF65-F5344CB8AC3E}">
        <p14:creationId xmlns:p14="http://schemas.microsoft.com/office/powerpoint/2010/main" val="1745429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17905F-5A36-42A9-A74E-47FF00DE5A8B}" type="slidenum">
              <a:rPr lang="en-US" smtClean="0"/>
              <a:t>66</a:t>
            </a:fld>
            <a:endParaRPr lang="en-US"/>
          </a:p>
        </p:txBody>
      </p:sp>
    </p:spTree>
    <p:extLst>
      <p:ext uri="{BB962C8B-B14F-4D97-AF65-F5344CB8AC3E}">
        <p14:creationId xmlns:p14="http://schemas.microsoft.com/office/powerpoint/2010/main" val="3391051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67</a:t>
            </a:fld>
            <a:endParaRPr lang="en-US"/>
          </a:p>
        </p:txBody>
      </p:sp>
    </p:spTree>
    <p:extLst>
      <p:ext uri="{BB962C8B-B14F-4D97-AF65-F5344CB8AC3E}">
        <p14:creationId xmlns:p14="http://schemas.microsoft.com/office/powerpoint/2010/main" val="42215190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14.4</a:t>
            </a:r>
          </a:p>
          <a:p>
            <a:r>
              <a:rPr lang="en-US" dirty="0"/>
              <a:t>OpenStax College Physics 2e 17.5</a:t>
            </a:r>
          </a:p>
        </p:txBody>
      </p:sp>
      <p:sp>
        <p:nvSpPr>
          <p:cNvPr id="4" name="Slide Number Placeholder 3"/>
          <p:cNvSpPr>
            <a:spLocks noGrp="1"/>
          </p:cNvSpPr>
          <p:nvPr>
            <p:ph type="sldNum" sz="quarter" idx="5"/>
          </p:nvPr>
        </p:nvSpPr>
        <p:spPr/>
        <p:txBody>
          <a:bodyPr/>
          <a:lstStyle/>
          <a:p>
            <a:fld id="{4417905F-5A36-42A9-A74E-47FF00DE5A8B}" type="slidenum">
              <a:rPr lang="en-US" smtClean="0"/>
              <a:t>68</a:t>
            </a:fld>
            <a:endParaRPr lang="en-US"/>
          </a:p>
        </p:txBody>
      </p:sp>
    </p:spTree>
    <p:extLst>
      <p:ext uri="{BB962C8B-B14F-4D97-AF65-F5344CB8AC3E}">
        <p14:creationId xmlns:p14="http://schemas.microsoft.com/office/powerpoint/2010/main" val="3531639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381000" y="685800"/>
            <a:ext cx="6096000" cy="3429000"/>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6F0F0C5-499E-463B-BED3-C62572046D2D}" type="slidenum">
              <a:rPr lang="en-US" altLang="en-US" smtClean="0"/>
              <a:pPr/>
              <a:t>69</a:t>
            </a:fld>
            <a:endParaRPr lang="en-US" altLang="en-US"/>
          </a:p>
        </p:txBody>
      </p:sp>
    </p:spTree>
    <p:extLst>
      <p:ext uri="{BB962C8B-B14F-4D97-AF65-F5344CB8AC3E}">
        <p14:creationId xmlns:p14="http://schemas.microsoft.com/office/powerpoint/2010/main" val="254183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7</a:t>
            </a:fld>
            <a:endParaRPr lang="en-US"/>
          </a:p>
        </p:txBody>
      </p:sp>
    </p:spTree>
    <p:extLst>
      <p:ext uri="{BB962C8B-B14F-4D97-AF65-F5344CB8AC3E}">
        <p14:creationId xmlns:p14="http://schemas.microsoft.com/office/powerpoint/2010/main" val="669536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7667264-12E2-4428-B477-902197AB3AF7}" type="slidenum">
              <a:rPr lang="en-US" altLang="en-US" smtClean="0"/>
              <a:pPr/>
              <a:t>70</a:t>
            </a:fld>
            <a:endParaRPr lang="en-US" alt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Why its reflected upside down.   </a:t>
            </a:r>
            <a:r>
              <a:rPr lang="en-US" altLang="en-US">
                <a:sym typeface="Wingdings" pitchFamily="2" charset="2"/>
              </a:rPr>
              <a:t> the string pulls up on the wall, by Newton’s reaction force, the wall pulls down on the string</a:t>
            </a:r>
          </a:p>
          <a:p>
            <a:pPr eaLnBrk="1" hangingPunct="1"/>
            <a:endParaRPr lang="en-US" altLang="en-US"/>
          </a:p>
        </p:txBody>
      </p:sp>
    </p:spTree>
    <p:extLst>
      <p:ext uri="{BB962C8B-B14F-4D97-AF65-F5344CB8AC3E}">
        <p14:creationId xmlns:p14="http://schemas.microsoft.com/office/powerpoint/2010/main" val="32881392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381000" y="685800"/>
            <a:ext cx="6096000" cy="3429000"/>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3BF49E8-41F5-42AC-B47D-CDA153AD85E5}" type="slidenum">
              <a:rPr lang="en-US" altLang="en-US" smtClean="0"/>
              <a:pPr/>
              <a:t>71</a:t>
            </a:fld>
            <a:endParaRPr lang="en-US" altLang="en-US"/>
          </a:p>
        </p:txBody>
      </p:sp>
    </p:spTree>
    <p:extLst>
      <p:ext uri="{BB962C8B-B14F-4D97-AF65-F5344CB8AC3E}">
        <p14:creationId xmlns:p14="http://schemas.microsoft.com/office/powerpoint/2010/main" val="22300227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2182AB0-7A44-44F8-B76E-AAB05B7CE165}" type="slidenum">
              <a:rPr lang="en-US" altLang="en-US" smtClean="0"/>
              <a:pPr/>
              <a:t>72</a:t>
            </a:fld>
            <a:endParaRPr lang="en-US" altLang="en-US"/>
          </a:p>
        </p:txBody>
      </p:sp>
    </p:spTree>
    <p:extLst>
      <p:ext uri="{BB962C8B-B14F-4D97-AF65-F5344CB8AC3E}">
        <p14:creationId xmlns:p14="http://schemas.microsoft.com/office/powerpoint/2010/main" val="14744325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F09CED1-2100-49FE-96AC-D037877299D6}" type="slidenum">
              <a:rPr lang="en-US" altLang="en-US" smtClean="0"/>
              <a:pPr/>
              <a:t>73</a:t>
            </a:fld>
            <a:endParaRPr lang="en-US" altLang="en-US"/>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Multiply the fundamental frequency by an integer to obtain that integer’s harmonic</a:t>
            </a:r>
          </a:p>
        </p:txBody>
      </p:sp>
    </p:spTree>
    <p:extLst>
      <p:ext uri="{BB962C8B-B14F-4D97-AF65-F5344CB8AC3E}">
        <p14:creationId xmlns:p14="http://schemas.microsoft.com/office/powerpoint/2010/main" val="11684656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381000" y="685800"/>
            <a:ext cx="6096000" cy="34290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6E9A303-2E87-4255-9E88-28F34E8A34A4}" type="slidenum">
              <a:rPr lang="en-US" altLang="en-US" smtClean="0"/>
              <a:pPr/>
              <a:t>74</a:t>
            </a:fld>
            <a:endParaRPr lang="en-US" altLang="en-US"/>
          </a:p>
        </p:txBody>
      </p:sp>
    </p:spTree>
    <p:extLst>
      <p:ext uri="{BB962C8B-B14F-4D97-AF65-F5344CB8AC3E}">
        <p14:creationId xmlns:p14="http://schemas.microsoft.com/office/powerpoint/2010/main" val="29203388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30F8D8D-4961-4FDA-8300-7BC23C2E181E}" type="slidenum">
              <a:rPr lang="en-US" altLang="en-US" smtClean="0"/>
              <a:pPr/>
              <a:t>75</a:t>
            </a:fld>
            <a:endParaRPr lang="en-US" altLang="en-US"/>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Demonstrate antinodes at the end by making standing waves in a string by dangling a string and shaking it</a:t>
            </a:r>
          </a:p>
        </p:txBody>
      </p:sp>
    </p:spTree>
    <p:extLst>
      <p:ext uri="{BB962C8B-B14F-4D97-AF65-F5344CB8AC3E}">
        <p14:creationId xmlns:p14="http://schemas.microsoft.com/office/powerpoint/2010/main" val="18259692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76</a:t>
            </a:fld>
            <a:endParaRPr lang="en-US"/>
          </a:p>
        </p:txBody>
      </p:sp>
    </p:spTree>
    <p:extLst>
      <p:ext uri="{BB962C8B-B14F-4D97-AF65-F5344CB8AC3E}">
        <p14:creationId xmlns:p14="http://schemas.microsoft.com/office/powerpoint/2010/main" val="12525932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968E149-35A2-4DCA-81FA-F139FD93B390}" type="slidenum">
              <a:rPr lang="en-US" altLang="en-US" smtClean="0"/>
              <a:pPr/>
              <a:t>77</a:t>
            </a:fld>
            <a:endParaRPr lang="en-US" altLang="en-US"/>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Demonstrate with tube</a:t>
            </a:r>
          </a:p>
        </p:txBody>
      </p:sp>
    </p:spTree>
    <p:extLst>
      <p:ext uri="{BB962C8B-B14F-4D97-AF65-F5344CB8AC3E}">
        <p14:creationId xmlns:p14="http://schemas.microsoft.com/office/powerpoint/2010/main" val="23994973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0B4E2A7-442E-43AC-B6CF-127E009C6A7B}" type="slidenum">
              <a:rPr lang="en-US" altLang="en-US" smtClean="0"/>
              <a:pPr/>
              <a:t>78</a:t>
            </a:fld>
            <a:endParaRPr lang="en-US" altLang="en-US"/>
          </a:p>
        </p:txBody>
      </p:sp>
      <p:sp>
        <p:nvSpPr>
          <p:cNvPr id="92163" name="Rectangle 2"/>
          <p:cNvSpPr>
            <a:spLocks noGrp="1" noRot="1" noChangeAspect="1" noChangeArrowheads="1" noTextEdit="1"/>
          </p:cNvSpPr>
          <p:nvPr>
            <p:ph type="sldImg"/>
          </p:nvPr>
        </p:nvSpPr>
        <p:spPr>
          <a:xfrm>
            <a:off x="381000" y="685800"/>
            <a:ext cx="6096000" cy="3429000"/>
          </a:xfrm>
          <a:ln/>
        </p:spPr>
      </p:sp>
      <mc:AlternateContent xmlns:mc="http://schemas.openxmlformats.org/markup-compatibility/2006" xmlns:a14="http://schemas.microsoft.com/office/drawing/2010/main">
        <mc:Choice Requires="a14">
          <p:sp>
            <p:nvSpPr>
              <p:cNvPr id="92164" name="Rectangle 3"/>
              <p:cNvSpPr>
                <a:spLocks noGrp="1" noChangeArrowheads="1"/>
              </p:cNvSpPr>
              <p:nvPr>
                <p:ph type="body" idx="1"/>
              </p:nvPr>
            </p:nvSpPr>
            <p:spPr>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lstStyle/>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𝑛</m:t>
                      </m:r>
                      <m:r>
                        <a:rPr lang="en-US" altLang="en-US" i="1" dirty="0" smtClean="0">
                          <a:latin typeface="Cambria Math"/>
                        </a:rPr>
                        <m:t> = 1</m:t>
                      </m:r>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r>
                        <a:rPr lang="en-US" altLang="en-US" i="1" dirty="0" smtClean="0">
                          <a:latin typeface="Cambria Math"/>
                        </a:rPr>
                        <m:t>𝑓</m:t>
                      </m:r>
                      <m:r>
                        <a:rPr lang="en-US" altLang="en-US" i="1" dirty="0" smtClean="0">
                          <a:latin typeface="Cambria Math"/>
                        </a:rPr>
                        <m:t> = 1</m:t>
                      </m:r>
                      <m:d>
                        <m:dPr>
                          <m:ctrlPr>
                            <a:rPr lang="en-US" altLang="en-US" i="1" dirty="0" smtClean="0">
                              <a:latin typeface="Cambria Math" panose="02040503050406030204" pitchFamily="18" charset="0"/>
                            </a:rPr>
                          </m:ctrlPr>
                        </m:dPr>
                        <m:e>
                          <m:f>
                            <m:fPr>
                              <m:ctrlPr>
                                <a:rPr lang="en-US" altLang="en-US" i="1" dirty="0" smtClean="0">
                                  <a:latin typeface="Cambria Math" panose="02040503050406030204" pitchFamily="18" charset="0"/>
                                </a:rPr>
                              </m:ctrlPr>
                            </m:fPr>
                            <m:num>
                              <m:r>
                                <a:rPr lang="en-US" altLang="en-US" i="1" dirty="0" smtClean="0">
                                  <a:latin typeface="Cambria Math"/>
                                </a:rPr>
                                <m:t>343</m:t>
                              </m:r>
                              <m:f>
                                <m:fPr>
                                  <m:ctrlPr>
                                    <a:rPr lang="en-US" altLang="en-US" i="1" dirty="0" smtClean="0">
                                      <a:latin typeface="Cambria Math" panose="02040503050406030204" pitchFamily="18" charset="0"/>
                                    </a:rPr>
                                  </m:ctrlPr>
                                </m:fPr>
                                <m:num>
                                  <m:r>
                                    <a:rPr lang="en-US" altLang="en-US" i="1" dirty="0" smtClean="0">
                                      <a:latin typeface="Cambria Math"/>
                                    </a:rPr>
                                    <m:t>𝑚</m:t>
                                  </m:r>
                                </m:num>
                                <m:den>
                                  <m:r>
                                    <a:rPr lang="en-US" altLang="en-US" i="1" dirty="0" smtClean="0">
                                      <a:latin typeface="Cambria Math"/>
                                    </a:rPr>
                                    <m:t>𝑠</m:t>
                                  </m:r>
                                </m:den>
                              </m:f>
                            </m:num>
                            <m:den>
                              <m:r>
                                <a:rPr lang="en-US" altLang="en-US" i="1" dirty="0" smtClean="0">
                                  <a:latin typeface="Cambria Math"/>
                                </a:rPr>
                                <m:t>2</m:t>
                              </m:r>
                              <m:d>
                                <m:dPr>
                                  <m:ctrlPr>
                                    <a:rPr lang="en-US" altLang="en-US" i="1" dirty="0" smtClean="0">
                                      <a:latin typeface="Cambria Math" panose="02040503050406030204" pitchFamily="18" charset="0"/>
                                    </a:rPr>
                                  </m:ctrlPr>
                                </m:dPr>
                                <m:e>
                                  <m:r>
                                    <a:rPr lang="en-US" altLang="en-US" i="1" dirty="0" smtClean="0">
                                      <a:latin typeface="Cambria Math"/>
                                    </a:rPr>
                                    <m:t>.6 </m:t>
                                  </m:r>
                                  <m:r>
                                    <a:rPr lang="en-US" altLang="en-US" i="1" dirty="0" smtClean="0">
                                      <a:latin typeface="Cambria Math"/>
                                    </a:rPr>
                                    <m:t>𝑚</m:t>
                                  </m:r>
                                </m:e>
                              </m:d>
                            </m:den>
                          </m:f>
                        </m:e>
                      </m:d>
                      <m:r>
                        <a:rPr lang="en-US" altLang="en-US" i="1" dirty="0" smtClean="0">
                          <a:latin typeface="Cambria Math"/>
                        </a:rPr>
                        <m:t> = 285.8 </m:t>
                      </m:r>
                      <m:r>
                        <a:rPr lang="en-US" altLang="en-US" i="1" dirty="0" smtClean="0">
                          <a:latin typeface="Cambria Math"/>
                        </a:rPr>
                        <m:t>𝐻𝑧</m:t>
                      </m:r>
                    </m:oMath>
                  </m:oMathPara>
                </a14:m>
                <a:endParaRPr lang="en-US" altLang="en-US" dirty="0"/>
              </a:p>
            </p:txBody>
          </p:sp>
        </mc:Choice>
        <mc:Fallback xmlns="">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0" dirty="0" smtClean="0">
                    <a:latin typeface="Cambria Math"/>
                  </a:rPr>
                  <a:t>𝑛 = 1</a:t>
                </a:r>
                <a:endParaRPr lang="en-US" altLang="en-US" dirty="0" smtClean="0"/>
              </a:p>
              <a:p>
                <a:pPr eaLnBrk="1" hangingPunct="1"/>
                <a:r>
                  <a:rPr lang="en-US" altLang="en-US" i="0" dirty="0" smtClean="0">
                    <a:latin typeface="Cambria Math"/>
                  </a:rPr>
                  <a:t>𝑓 = 1((343 𝑚/𝑠)/2(.</a:t>
                </a:r>
                <a:r>
                  <a:rPr lang="en-US" altLang="en-US" i="0" dirty="0" smtClean="0">
                    <a:latin typeface="Cambria Math"/>
                  </a:rPr>
                  <a:t>6 𝑚)</a:t>
                </a:r>
                <a:r>
                  <a:rPr lang="en-US" altLang="en-US" i="0" dirty="0" smtClean="0">
                    <a:latin typeface="Cambria Math"/>
                  </a:rPr>
                  <a:t> ) </a:t>
                </a:r>
                <a:r>
                  <a:rPr lang="en-US" altLang="en-US" i="0" dirty="0" smtClean="0">
                    <a:latin typeface="Cambria Math"/>
                  </a:rPr>
                  <a:t> = 285.8 𝐻𝑧</a:t>
                </a:r>
                <a:endParaRPr lang="en-US" altLang="en-US" dirty="0" smtClean="0"/>
              </a:p>
            </p:txBody>
          </p:sp>
        </mc:Fallback>
      </mc:AlternateContent>
    </p:spTree>
    <p:extLst>
      <p:ext uri="{BB962C8B-B14F-4D97-AF65-F5344CB8AC3E}">
        <p14:creationId xmlns:p14="http://schemas.microsoft.com/office/powerpoint/2010/main" val="38494654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79</a:t>
            </a:fld>
            <a:endParaRPr lang="en-US"/>
          </a:p>
        </p:txBody>
      </p:sp>
    </p:spTree>
    <p:extLst>
      <p:ext uri="{BB962C8B-B14F-4D97-AF65-F5344CB8AC3E}">
        <p14:creationId xmlns:p14="http://schemas.microsoft.com/office/powerpoint/2010/main" val="304853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18BE9B4-E1F0-47CB-A0E9-84FD43951D74}" type="slidenum">
              <a:rPr lang="en-US" smtClean="0"/>
              <a:pPr/>
              <a:t>8</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Put drawing on board and label the parts</a:t>
            </a:r>
          </a:p>
          <a:p>
            <a:pPr eaLnBrk="1" hangingPunct="1"/>
            <a:endParaRPr lang="en-US"/>
          </a:p>
          <a:p>
            <a:pPr eaLnBrk="1" hangingPunct="1"/>
            <a:r>
              <a:rPr lang="en-US"/>
              <a:t>The amplitude of a longitudinal wave is the amount of compression instead of a height</a:t>
            </a:r>
          </a:p>
        </p:txBody>
      </p:sp>
    </p:spTree>
    <p:extLst>
      <p:ext uri="{BB962C8B-B14F-4D97-AF65-F5344CB8AC3E}">
        <p14:creationId xmlns:p14="http://schemas.microsoft.com/office/powerpoint/2010/main" val="12830457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CF66DFC-6514-4CE7-AB4D-94B93B9E1379}" type="slidenum">
              <a:rPr lang="en-US" altLang="en-US" smtClean="0"/>
              <a:pPr/>
              <a:t>80</a:t>
            </a:fld>
            <a:endParaRPr lang="en-US" altLang="en-US"/>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Where n is odd integers</a:t>
            </a:r>
          </a:p>
        </p:txBody>
      </p:sp>
    </p:spTree>
    <p:extLst>
      <p:ext uri="{BB962C8B-B14F-4D97-AF65-F5344CB8AC3E}">
        <p14:creationId xmlns:p14="http://schemas.microsoft.com/office/powerpoint/2010/main" val="12855849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799403-D3BB-45CB-A292-33607AC25437}" type="slidenum">
              <a:rPr lang="en-US" smtClean="0"/>
              <a:t>81</a:t>
            </a:fld>
            <a:endParaRPr lang="en-US"/>
          </a:p>
        </p:txBody>
      </p:sp>
    </p:spTree>
    <p:extLst>
      <p:ext uri="{BB962C8B-B14F-4D97-AF65-F5344CB8AC3E}">
        <p14:creationId xmlns:p14="http://schemas.microsoft.com/office/powerpoint/2010/main" val="2942436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A915DFF-C929-4FE7-9F4A-534FBA36A3A0}" type="slidenum">
              <a:rPr lang="en-US" smtClean="0"/>
              <a:pPr>
                <a:defRPr/>
              </a:pPr>
              <a:t>9</a:t>
            </a:fld>
            <a:endParaRPr lang="en-US"/>
          </a:p>
        </p:txBody>
      </p:sp>
    </p:spTree>
    <p:extLst>
      <p:ext uri="{BB962C8B-B14F-4D97-AF65-F5344CB8AC3E}">
        <p14:creationId xmlns:p14="http://schemas.microsoft.com/office/powerpoint/2010/main" val="1331786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colorful lights in the sky&#10;&#10;Description automatically generated">
            <a:extLst>
              <a:ext uri="{FF2B5EF4-FFF2-40B4-BE49-F238E27FC236}">
                <a16:creationId xmlns:a16="http://schemas.microsoft.com/office/drawing/2014/main" id="{FE992504-BC20-2434-2278-7CF726FF85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400"/>
            <a:ext cx="12192000" cy="6832600"/>
          </a:xfrm>
          <a:prstGeom prst="rect">
            <a:avLst/>
          </a:prstGeom>
        </p:spPr>
      </p:pic>
      <p:sp>
        <p:nvSpPr>
          <p:cNvPr id="2" name="Title 1">
            <a:extLst>
              <a:ext uri="{FF2B5EF4-FFF2-40B4-BE49-F238E27FC236}">
                <a16:creationId xmlns:a16="http://schemas.microsoft.com/office/drawing/2014/main" id="{3C38E00C-78F3-7CD4-1A6C-0A5FA31C556A}"/>
              </a:ext>
            </a:extLst>
          </p:cNvPr>
          <p:cNvSpPr>
            <a:spLocks noGrp="1"/>
          </p:cNvSpPr>
          <p:nvPr>
            <p:ph type="ctrTitle"/>
          </p:nvPr>
        </p:nvSpPr>
        <p:spPr>
          <a:xfrm>
            <a:off x="1524000" y="406400"/>
            <a:ext cx="9144000" cy="2387600"/>
          </a:xfrm>
        </p:spPr>
        <p:txBody>
          <a:bodyPr anchor="t"/>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CD54784D-E182-A277-A32C-EBD83AA57EE7}"/>
              </a:ext>
            </a:extLst>
          </p:cNvPr>
          <p:cNvSpPr>
            <a:spLocks noGrp="1"/>
          </p:cNvSpPr>
          <p:nvPr>
            <p:ph type="subTitle" idx="1"/>
          </p:nvPr>
        </p:nvSpPr>
        <p:spPr>
          <a:xfrm>
            <a:off x="1524000" y="4571856"/>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0A4801D-2A85-AE9D-D5DA-C4E6FA695A7B}"/>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810F643A-1059-C60B-A4DE-A24CFD7ED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AB4F4-A0C2-11FE-5983-77010DB0FC99}"/>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49829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A blue and purple light lines&#10;&#10;Description automatically generated">
            <a:extLst>
              <a:ext uri="{FF2B5EF4-FFF2-40B4-BE49-F238E27FC236}">
                <a16:creationId xmlns:a16="http://schemas.microsoft.com/office/drawing/2014/main" id="{91F054F5-6C00-A895-2CF1-00FBD79EF5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818" b="23310"/>
          <a:stretch/>
        </p:blipFill>
        <p:spPr>
          <a:xfrm>
            <a:off x="0" y="11834"/>
            <a:ext cx="12192000" cy="1313727"/>
          </a:xfrm>
          <a:prstGeom prst="rect">
            <a:avLst/>
          </a:prstGeom>
        </p:spPr>
      </p:pic>
      <p:sp>
        <p:nvSpPr>
          <p:cNvPr id="2" name="Title 1">
            <a:extLst>
              <a:ext uri="{FF2B5EF4-FFF2-40B4-BE49-F238E27FC236}">
                <a16:creationId xmlns:a16="http://schemas.microsoft.com/office/drawing/2014/main" id="{1C3C4FAA-5D9A-A71E-51EE-B15929550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819F17-4239-521A-9FD4-651EDE7078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234A14-5ACD-FA16-E9D9-0FBAB7152DEA}"/>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5C885389-B68D-73E8-CC78-0DDE20DBD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F2071-45D2-B51A-A426-8FC807EBC579}"/>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1418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7A7261-5424-0098-B662-EF90FC2AD1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152C4-D06A-A223-2D9B-5BA9FC1A54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A4860-7B39-3854-3E22-47AFFC50A5B3}"/>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38E1A074-5120-C6C9-CB45-AA5C7EB25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71990-064F-CBBC-D605-5BC042A24BE5}"/>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817130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3" y="1701800"/>
            <a:ext cx="12192004" cy="467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C7C878-662B-4C86-9C8F-640221CEDEB5}" type="datetimeFigureOut">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148971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0" y="4024"/>
            <a:ext cx="12192000"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0" y="1701800"/>
            <a:ext cx="6019800" cy="467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1701800"/>
            <a:ext cx="6019800" cy="4673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C7C878-662B-4C86-9C8F-640221CEDEB5}" type="datetimeFigureOut">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336F9-642F-4D63-892B-3C1E71BF28C2}" type="slidenum">
              <a:rPr lang="en-US" smtClean="0"/>
              <a:t>‹#›</a:t>
            </a:fld>
            <a:endParaRPr lang="en-US"/>
          </a:p>
        </p:txBody>
      </p:sp>
    </p:spTree>
    <p:extLst>
      <p:ext uri="{BB962C8B-B14F-4D97-AF65-F5344CB8AC3E}">
        <p14:creationId xmlns:p14="http://schemas.microsoft.com/office/powerpoint/2010/main" val="229045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blue and purple light lines&#10;&#10;Description automatically generated">
            <a:extLst>
              <a:ext uri="{FF2B5EF4-FFF2-40B4-BE49-F238E27FC236}">
                <a16:creationId xmlns:a16="http://schemas.microsoft.com/office/drawing/2014/main" id="{40C9AD72-1F1A-204B-8308-964FF82B2B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818" b="23310"/>
          <a:stretch/>
        </p:blipFill>
        <p:spPr>
          <a:xfrm>
            <a:off x="0" y="11834"/>
            <a:ext cx="12192000" cy="1313727"/>
          </a:xfrm>
          <a:prstGeom prst="rect">
            <a:avLst/>
          </a:prstGeom>
        </p:spPr>
      </p:pic>
      <p:sp>
        <p:nvSpPr>
          <p:cNvPr id="2" name="Title 1">
            <a:extLst>
              <a:ext uri="{FF2B5EF4-FFF2-40B4-BE49-F238E27FC236}">
                <a16:creationId xmlns:a16="http://schemas.microsoft.com/office/drawing/2014/main" id="{AB017CE4-9684-6213-86D4-53625B1C6ED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6B52AAF-C369-6013-219C-C32FB4FA3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91083-BD0A-8234-36DB-26C27C3AA07E}"/>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A8C3532A-6048-E8D1-AE2B-28A8495A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D898C-9D70-E839-9735-5DC11B8022CF}"/>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413848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colorful lights in the sky&#10;&#10;Description automatically generated">
            <a:extLst>
              <a:ext uri="{FF2B5EF4-FFF2-40B4-BE49-F238E27FC236}">
                <a16:creationId xmlns:a16="http://schemas.microsoft.com/office/drawing/2014/main" id="{C2F867B2-D18F-DEA8-963F-49D5A4D5E1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00"/>
            <a:ext cx="12192000" cy="6832600"/>
          </a:xfrm>
          <a:prstGeom prst="rect">
            <a:avLst/>
          </a:prstGeom>
        </p:spPr>
      </p:pic>
      <p:sp>
        <p:nvSpPr>
          <p:cNvPr id="2" name="Title 1">
            <a:extLst>
              <a:ext uri="{FF2B5EF4-FFF2-40B4-BE49-F238E27FC236}">
                <a16:creationId xmlns:a16="http://schemas.microsoft.com/office/drawing/2014/main" id="{C95DB8B5-CF4B-E928-0E87-24BD77001D39}"/>
              </a:ext>
            </a:extLst>
          </p:cNvPr>
          <p:cNvSpPr>
            <a:spLocks noGrp="1"/>
          </p:cNvSpPr>
          <p:nvPr>
            <p:ph type="title"/>
          </p:nvPr>
        </p:nvSpPr>
        <p:spPr>
          <a:xfrm>
            <a:off x="838200" y="2100261"/>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63E3A24-0603-80F1-4ABD-7E5263A9A3A0}"/>
              </a:ext>
            </a:extLst>
          </p:cNvPr>
          <p:cNvSpPr>
            <a:spLocks noGrp="1"/>
          </p:cNvSpPr>
          <p:nvPr>
            <p:ph type="body" idx="1"/>
          </p:nvPr>
        </p:nvSpPr>
        <p:spPr>
          <a:xfrm>
            <a:off x="838200" y="4979986"/>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63C8CC1-2B01-3141-D187-39082C529785}"/>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93E09B1B-9FE4-7D85-37C1-E6AABC0ED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63A75-EBE8-F0EB-8B57-09898D5402E2}"/>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441061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blue and purple light lines&#10;&#10;Description automatically generated">
            <a:extLst>
              <a:ext uri="{FF2B5EF4-FFF2-40B4-BE49-F238E27FC236}">
                <a16:creationId xmlns:a16="http://schemas.microsoft.com/office/drawing/2014/main" id="{7C68ED7E-366D-3E8D-9F67-D7D3AF6E16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818" b="23310"/>
          <a:stretch/>
        </p:blipFill>
        <p:spPr>
          <a:xfrm>
            <a:off x="0" y="11834"/>
            <a:ext cx="12192000" cy="1313727"/>
          </a:xfrm>
          <a:prstGeom prst="rect">
            <a:avLst/>
          </a:prstGeom>
        </p:spPr>
      </p:pic>
      <p:sp>
        <p:nvSpPr>
          <p:cNvPr id="2" name="Title 1">
            <a:extLst>
              <a:ext uri="{FF2B5EF4-FFF2-40B4-BE49-F238E27FC236}">
                <a16:creationId xmlns:a16="http://schemas.microsoft.com/office/drawing/2014/main" id="{D35F94F2-097B-0E53-A6E1-A47F4FBA6B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B57EA-F77F-B3BD-32D9-678455A056C5}"/>
              </a:ext>
            </a:extLst>
          </p:cNvPr>
          <p:cNvSpPr>
            <a:spLocks noGrp="1"/>
          </p:cNvSpPr>
          <p:nvPr>
            <p:ph sz="half" idx="1"/>
          </p:nvPr>
        </p:nvSpPr>
        <p:spPr>
          <a:xfrm>
            <a:off x="0" y="1337395"/>
            <a:ext cx="6019800" cy="51436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0EC257E-0EC5-5E23-8122-4D48990D9B2C}"/>
              </a:ext>
            </a:extLst>
          </p:cNvPr>
          <p:cNvSpPr>
            <a:spLocks noGrp="1"/>
          </p:cNvSpPr>
          <p:nvPr>
            <p:ph sz="half" idx="2"/>
          </p:nvPr>
        </p:nvSpPr>
        <p:spPr>
          <a:xfrm>
            <a:off x="6172199" y="1337395"/>
            <a:ext cx="6019801" cy="5143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8189B-0B22-0580-F018-4E395619026F}"/>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6" name="Footer Placeholder 5">
            <a:extLst>
              <a:ext uri="{FF2B5EF4-FFF2-40B4-BE49-F238E27FC236}">
                <a16:creationId xmlns:a16="http://schemas.microsoft.com/office/drawing/2014/main" id="{8420EE3C-4775-69DE-3A72-BB27EF8159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D5B0-427D-F167-18C3-A0FBA22FCB48}"/>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75732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blue and purple light lines&#10;&#10;Description automatically generated">
            <a:extLst>
              <a:ext uri="{FF2B5EF4-FFF2-40B4-BE49-F238E27FC236}">
                <a16:creationId xmlns:a16="http://schemas.microsoft.com/office/drawing/2014/main" id="{D5C2F5B8-7635-2175-5C92-BDBA18F2FE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818" b="23310"/>
          <a:stretch/>
        </p:blipFill>
        <p:spPr>
          <a:xfrm>
            <a:off x="0" y="11834"/>
            <a:ext cx="12192000" cy="1313727"/>
          </a:xfrm>
          <a:prstGeom prst="rect">
            <a:avLst/>
          </a:prstGeom>
        </p:spPr>
      </p:pic>
      <p:sp>
        <p:nvSpPr>
          <p:cNvPr id="2" name="Title 1">
            <a:extLst>
              <a:ext uri="{FF2B5EF4-FFF2-40B4-BE49-F238E27FC236}">
                <a16:creationId xmlns:a16="http://schemas.microsoft.com/office/drawing/2014/main" id="{1FE47267-6B04-CDC9-D433-35C83019F204}"/>
              </a:ext>
            </a:extLst>
          </p:cNvPr>
          <p:cNvSpPr>
            <a:spLocks noGrp="1"/>
          </p:cNvSpPr>
          <p:nvPr>
            <p:ph type="title"/>
          </p:nvPr>
        </p:nvSpPr>
        <p:spPr>
          <a:xfrm>
            <a:off x="0" y="1"/>
            <a:ext cx="12192000" cy="13255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D79D84-CD71-8465-FB9C-122AFA2F6906}"/>
              </a:ext>
            </a:extLst>
          </p:cNvPr>
          <p:cNvSpPr>
            <a:spLocks noGrp="1"/>
          </p:cNvSpPr>
          <p:nvPr>
            <p:ph type="body" idx="1"/>
          </p:nvPr>
        </p:nvSpPr>
        <p:spPr>
          <a:xfrm>
            <a:off x="0" y="1339414"/>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25E826F-658E-992B-2600-02A7F1788B56}"/>
              </a:ext>
            </a:extLst>
          </p:cNvPr>
          <p:cNvSpPr>
            <a:spLocks noGrp="1"/>
          </p:cNvSpPr>
          <p:nvPr>
            <p:ph sz="half" idx="2"/>
          </p:nvPr>
        </p:nvSpPr>
        <p:spPr>
          <a:xfrm>
            <a:off x="0" y="2163325"/>
            <a:ext cx="5997575" cy="4317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575F7E-49E2-BAD0-6F95-8A918F1F44B4}"/>
              </a:ext>
            </a:extLst>
          </p:cNvPr>
          <p:cNvSpPr>
            <a:spLocks noGrp="1"/>
          </p:cNvSpPr>
          <p:nvPr>
            <p:ph type="body" sz="quarter" idx="3"/>
          </p:nvPr>
        </p:nvSpPr>
        <p:spPr>
          <a:xfrm>
            <a:off x="6172200" y="1337394"/>
            <a:ext cx="601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1B52A22-C501-CFE5-F43D-B97F464B0843}"/>
              </a:ext>
            </a:extLst>
          </p:cNvPr>
          <p:cNvSpPr>
            <a:spLocks noGrp="1"/>
          </p:cNvSpPr>
          <p:nvPr>
            <p:ph sz="quarter" idx="4"/>
          </p:nvPr>
        </p:nvSpPr>
        <p:spPr>
          <a:xfrm>
            <a:off x="6172200" y="2161305"/>
            <a:ext cx="6019800" cy="43177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C2244BF-1485-C020-D785-E2F2340652DF}"/>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8" name="Footer Placeholder 7">
            <a:extLst>
              <a:ext uri="{FF2B5EF4-FFF2-40B4-BE49-F238E27FC236}">
                <a16:creationId xmlns:a16="http://schemas.microsoft.com/office/drawing/2014/main" id="{DB09D96E-8C2A-9F59-A257-D24D0247B2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584D6E-887F-92EC-F7B3-0A4E7C06A696}"/>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3110651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and purple light lines&#10;&#10;Description automatically generated">
            <a:extLst>
              <a:ext uri="{FF2B5EF4-FFF2-40B4-BE49-F238E27FC236}">
                <a16:creationId xmlns:a16="http://schemas.microsoft.com/office/drawing/2014/main" id="{2F80F368-77D3-0315-8661-79D2DCAA3B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818" b="23310"/>
          <a:stretch/>
        </p:blipFill>
        <p:spPr>
          <a:xfrm>
            <a:off x="0" y="11834"/>
            <a:ext cx="12192000" cy="1313727"/>
          </a:xfrm>
          <a:prstGeom prst="rect">
            <a:avLst/>
          </a:prstGeom>
        </p:spPr>
      </p:pic>
      <p:sp>
        <p:nvSpPr>
          <p:cNvPr id="2" name="Title 1">
            <a:extLst>
              <a:ext uri="{FF2B5EF4-FFF2-40B4-BE49-F238E27FC236}">
                <a16:creationId xmlns:a16="http://schemas.microsoft.com/office/drawing/2014/main" id="{A84F54B0-E4F8-B017-943E-776E9E3186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7EA56C-EA56-A470-EFEE-E165B2A28BEC}"/>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4" name="Footer Placeholder 3">
            <a:extLst>
              <a:ext uri="{FF2B5EF4-FFF2-40B4-BE49-F238E27FC236}">
                <a16:creationId xmlns:a16="http://schemas.microsoft.com/office/drawing/2014/main" id="{9369A0BB-1A72-D113-6BF6-6C1009CC86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9A320E-CF4A-29E4-C05E-DFD7B402BA21}"/>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2012197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8B5BE6-E2D2-1D2E-EAB3-8D3052ADE227}"/>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3" name="Footer Placeholder 2">
            <a:extLst>
              <a:ext uri="{FF2B5EF4-FFF2-40B4-BE49-F238E27FC236}">
                <a16:creationId xmlns:a16="http://schemas.microsoft.com/office/drawing/2014/main" id="{3ED5D74E-B939-5DE9-8466-1E0A776F9A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26CC1C-E612-F7A4-CDE2-9D81845CCFFF}"/>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18675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41FA-C947-ED19-744D-FC9511923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CDB994-38AC-8083-5B22-F4D24905A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B1E18-7C5C-6EA0-BDF8-101CEE2D8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97195-F290-A1BB-50FD-DA15FDB6836D}"/>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6" name="Footer Placeholder 5">
            <a:extLst>
              <a:ext uri="{FF2B5EF4-FFF2-40B4-BE49-F238E27FC236}">
                <a16:creationId xmlns:a16="http://schemas.microsoft.com/office/drawing/2014/main" id="{D6B0DFE0-06DC-6B55-1C48-E7C6AD9B7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E0273-3FC1-8E80-95B3-0ECB071A7786}"/>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731830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79132-8F6C-610E-1087-98960465C0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E57469-1E67-E1F6-47DE-55029E9645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4380-5AE2-D4D5-0216-E6558825CA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E1149-92D2-AF9C-90E5-6889D9C50EB6}"/>
              </a:ext>
            </a:extLst>
          </p:cNvPr>
          <p:cNvSpPr>
            <a:spLocks noGrp="1"/>
          </p:cNvSpPr>
          <p:nvPr>
            <p:ph type="dt" sz="half" idx="10"/>
          </p:nvPr>
        </p:nvSpPr>
        <p:spPr/>
        <p:txBody>
          <a:bodyPr/>
          <a:lstStyle/>
          <a:p>
            <a:fld id="{D5037B6D-0433-4FCE-AD22-3521CE8CD413}" type="datetimeFigureOut">
              <a:rPr lang="en-US" smtClean="0"/>
              <a:t>2/21/2025</a:t>
            </a:fld>
            <a:endParaRPr lang="en-US"/>
          </a:p>
        </p:txBody>
      </p:sp>
      <p:sp>
        <p:nvSpPr>
          <p:cNvPr id="6" name="Footer Placeholder 5">
            <a:extLst>
              <a:ext uri="{FF2B5EF4-FFF2-40B4-BE49-F238E27FC236}">
                <a16:creationId xmlns:a16="http://schemas.microsoft.com/office/drawing/2014/main" id="{62D82195-3055-5602-07A6-C986B1A362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51346-34F9-41CC-DCC0-56C9FC3BAFE8}"/>
              </a:ext>
            </a:extLst>
          </p:cNvPr>
          <p:cNvSpPr>
            <a:spLocks noGrp="1"/>
          </p:cNvSpPr>
          <p:nvPr>
            <p:ph type="sldNum" sz="quarter" idx="12"/>
          </p:nvPr>
        </p:nvSpPr>
        <p:spPr/>
        <p:txBody>
          <a:bodyPr/>
          <a:lstStyle/>
          <a:p>
            <a:fld id="{9FE3CD4B-5F23-4699-8A8F-316F7B5DF800}" type="slidenum">
              <a:rPr lang="en-US" smtClean="0"/>
              <a:t>‹#›</a:t>
            </a:fld>
            <a:endParaRPr lang="en-US"/>
          </a:p>
        </p:txBody>
      </p:sp>
    </p:spTree>
    <p:extLst>
      <p:ext uri="{BB962C8B-B14F-4D97-AF65-F5344CB8AC3E}">
        <p14:creationId xmlns:p14="http://schemas.microsoft.com/office/powerpoint/2010/main" val="1308344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2A848-AD62-274C-4BB6-8AA08C741769}"/>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p>
            <a:r>
              <a:rPr lang="en-US" dirty="0"/>
              <a:t>Click to edit Master title style</a:t>
            </a:r>
          </a:p>
        </p:txBody>
      </p:sp>
      <p:sp>
        <p:nvSpPr>
          <p:cNvPr id="3" name="Text Placeholder 2">
            <a:extLst>
              <a:ext uri="{FF2B5EF4-FFF2-40B4-BE49-F238E27FC236}">
                <a16:creationId xmlns:a16="http://schemas.microsoft.com/office/drawing/2014/main" id="{E4A8C76B-C24D-F26F-2256-305334CCDD9E}"/>
              </a:ext>
            </a:extLst>
          </p:cNvPr>
          <p:cNvSpPr>
            <a:spLocks noGrp="1"/>
          </p:cNvSpPr>
          <p:nvPr>
            <p:ph type="body" idx="1"/>
          </p:nvPr>
        </p:nvSpPr>
        <p:spPr>
          <a:xfrm>
            <a:off x="0" y="1325563"/>
            <a:ext cx="12192000" cy="51554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E8C721-6FB0-085D-BFC3-631C464CAAE1}"/>
              </a:ext>
            </a:extLst>
          </p:cNvPr>
          <p:cNvSpPr>
            <a:spLocks noGrp="1"/>
          </p:cNvSpPr>
          <p:nvPr>
            <p:ph type="dt" sz="half" idx="2"/>
          </p:nvPr>
        </p:nvSpPr>
        <p:spPr>
          <a:xfrm>
            <a:off x="0" y="648104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5037B6D-0433-4FCE-AD22-3521CE8CD413}" type="datetimeFigureOut">
              <a:rPr lang="en-US" smtClean="0"/>
              <a:t>2/21/2025</a:t>
            </a:fld>
            <a:endParaRPr lang="en-US"/>
          </a:p>
        </p:txBody>
      </p:sp>
      <p:sp>
        <p:nvSpPr>
          <p:cNvPr id="5" name="Footer Placeholder 4">
            <a:extLst>
              <a:ext uri="{FF2B5EF4-FFF2-40B4-BE49-F238E27FC236}">
                <a16:creationId xmlns:a16="http://schemas.microsoft.com/office/drawing/2014/main" id="{6A0EA975-BFB8-ED7E-A057-3913392BDEF1}"/>
              </a:ext>
            </a:extLst>
          </p:cNvPr>
          <p:cNvSpPr>
            <a:spLocks noGrp="1"/>
          </p:cNvSpPr>
          <p:nvPr>
            <p:ph type="ftr" sz="quarter" idx="3"/>
          </p:nvPr>
        </p:nvSpPr>
        <p:spPr>
          <a:xfrm>
            <a:off x="4038600" y="6481039"/>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17F559-1DEE-3E11-573D-1DF39B09864C}"/>
              </a:ext>
            </a:extLst>
          </p:cNvPr>
          <p:cNvSpPr>
            <a:spLocks noGrp="1"/>
          </p:cNvSpPr>
          <p:nvPr>
            <p:ph type="sldNum" sz="quarter" idx="4"/>
          </p:nvPr>
        </p:nvSpPr>
        <p:spPr>
          <a:xfrm>
            <a:off x="9448800" y="648104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E3CD4B-5F23-4699-8A8F-316F7B5DF800}" type="slidenum">
              <a:rPr lang="en-US" smtClean="0"/>
              <a:t>‹#›</a:t>
            </a:fld>
            <a:endParaRPr lang="en-US"/>
          </a:p>
        </p:txBody>
      </p:sp>
    </p:spTree>
    <p:extLst>
      <p:ext uri="{BB962C8B-B14F-4D97-AF65-F5344CB8AC3E}">
        <p14:creationId xmlns:p14="http://schemas.microsoft.com/office/powerpoint/2010/main" val="2065102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lnSpc>
          <a:spcPct val="90000"/>
        </a:lnSpc>
        <a:spcBef>
          <a:spcPct val="0"/>
        </a:spcBef>
        <a:buNone/>
        <a:defRPr sz="4400" kern="1200">
          <a:ln>
            <a:noFill/>
          </a:ln>
          <a:solidFill>
            <a:schemeClr val="bg1"/>
          </a:solidFill>
          <a:effectLst>
            <a:glow rad="228600">
              <a:schemeClr val="accent6">
                <a:satMod val="175000"/>
                <a:alpha val="40000"/>
              </a:schemeClr>
            </a:glo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org/details/books/physic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8.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3.gif"/></Relationships>
</file>

<file path=ppt/slides/_rels/slide5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ideo" Target="file:///C:\Users\classroom\Documents\Classes\Physics\Tacoma%20Narrows%20Newsreel%20with%20audio.avi" TargetMode="External"/><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BCE2-F1BF-5D08-9A52-93AF1A25EDD2}"/>
              </a:ext>
            </a:extLst>
          </p:cNvPr>
          <p:cNvSpPr>
            <a:spLocks noGrp="1"/>
          </p:cNvSpPr>
          <p:nvPr>
            <p:ph type="ctrTitle"/>
          </p:nvPr>
        </p:nvSpPr>
        <p:spPr/>
        <p:txBody>
          <a:bodyPr/>
          <a:lstStyle/>
          <a:p>
            <a:r>
              <a:rPr lang="en-US" dirty="0"/>
              <a:t>Waves and Sound</a:t>
            </a:r>
          </a:p>
        </p:txBody>
      </p:sp>
      <p:sp>
        <p:nvSpPr>
          <p:cNvPr id="3" name="Subtitle 2">
            <a:extLst>
              <a:ext uri="{FF2B5EF4-FFF2-40B4-BE49-F238E27FC236}">
                <a16:creationId xmlns:a16="http://schemas.microsoft.com/office/drawing/2014/main" id="{D6312DD1-CF9F-299B-384B-610DF0C0D425}"/>
              </a:ext>
            </a:extLst>
          </p:cNvPr>
          <p:cNvSpPr>
            <a:spLocks noGrp="1"/>
          </p:cNvSpPr>
          <p:nvPr>
            <p:ph type="subTitle" idx="1"/>
          </p:nvPr>
        </p:nvSpPr>
        <p:spPr/>
        <p:txBody>
          <a:bodyPr/>
          <a:lstStyle/>
          <a:p>
            <a:r>
              <a:rPr lang="en-US" dirty="0"/>
              <a:t>High School Physics</a:t>
            </a:r>
          </a:p>
          <a:p>
            <a:r>
              <a:rPr lang="en-US" dirty="0"/>
              <a:t>Unit 10</a:t>
            </a:r>
          </a:p>
        </p:txBody>
      </p:sp>
    </p:spTree>
    <p:extLst>
      <p:ext uri="{BB962C8B-B14F-4D97-AF65-F5344CB8AC3E}">
        <p14:creationId xmlns:p14="http://schemas.microsoft.com/office/powerpoint/2010/main" val="736257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Autofit/>
          </a:bodyPr>
          <a:lstStyle/>
          <a:p>
            <a:pPr>
              <a:defRPr/>
            </a:pPr>
            <a:r>
              <a:rPr lang="en-US" dirty="0"/>
              <a:t>10-01 Waves</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lstStyle/>
              <a:p>
                <a:pPr>
                  <a:defRPr/>
                </a:pPr>
                <a:r>
                  <a:rPr lang="en-US" dirty="0"/>
                  <a:t>WAUS operates at a frequency of 90.7 </a:t>
                </a:r>
                <a:r>
                  <a:rPr lang="en-US" dirty="0" err="1"/>
                  <a:t>MHz.</a:t>
                </a:r>
                <a:r>
                  <a:rPr lang="en-US" dirty="0"/>
                  <a:t>  These waves travel at </a:t>
                </a:r>
                <a14:m>
                  <m:oMath xmlns:m="http://schemas.openxmlformats.org/officeDocument/2006/math">
                    <m:r>
                      <a:rPr lang="en-US" i="1" dirty="0">
                        <a:latin typeface="Cambria Math"/>
                      </a:rPr>
                      <m:t>2.99×</m:t>
                    </m:r>
                    <m:sSup>
                      <m:sSupPr>
                        <m:ctrlPr>
                          <a:rPr lang="en-US" i="1" dirty="0">
                            <a:latin typeface="Cambria Math" panose="02040503050406030204" pitchFamily="18" charset="0"/>
                          </a:rPr>
                        </m:ctrlPr>
                      </m:sSupPr>
                      <m:e>
                        <m:r>
                          <a:rPr lang="en-US" i="1" dirty="0">
                            <a:latin typeface="Cambria Math"/>
                          </a:rPr>
                          <m:t>10</m:t>
                        </m:r>
                      </m:e>
                      <m:sup>
                        <m:r>
                          <a:rPr lang="en-US" i="1" dirty="0">
                            <a:latin typeface="Cambria Math"/>
                          </a:rPr>
                          <m:t>8</m:t>
                        </m:r>
                      </m:sup>
                    </m:sSup>
                  </m:oMath>
                </a14:m>
                <a:r>
                  <a:rPr lang="en-US" dirty="0"/>
                  <a:t> m/s.  What is the wavelength and period of these radio waves?</a:t>
                </a:r>
              </a:p>
              <a:p>
                <a:pPr>
                  <a:defRPr/>
                </a:pPr>
                <a:endParaRPr lang="en-US" dirty="0"/>
              </a:p>
              <a:p>
                <a:pPr>
                  <a:defRPr/>
                </a:pPr>
                <a:r>
                  <a:rPr lang="en-US" dirty="0">
                    <a:sym typeface="Symbol" pitchFamily="18" charset="2"/>
                  </a:rPr>
                  <a:t> = 3.30 m</a:t>
                </a:r>
              </a:p>
              <a:p>
                <a:pPr>
                  <a:defRPr/>
                </a:pPr>
                <a:r>
                  <a:rPr lang="en-US" dirty="0">
                    <a:sym typeface="Symbol" pitchFamily="18" charset="2"/>
                  </a:rPr>
                  <a:t>T = </a:t>
                </a:r>
                <a14:m>
                  <m:oMath xmlns:m="http://schemas.openxmlformats.org/officeDocument/2006/math">
                    <m:r>
                      <a:rPr lang="en-US" i="1" dirty="0">
                        <a:latin typeface="Cambria Math"/>
                        <a:sym typeface="Symbol" pitchFamily="18" charset="2"/>
                      </a:rPr>
                      <m:t>1.10×</m:t>
                    </m:r>
                    <m:sSup>
                      <m:sSupPr>
                        <m:ctrlPr>
                          <a:rPr lang="en-US" i="1" dirty="0">
                            <a:latin typeface="Cambria Math" panose="02040503050406030204" pitchFamily="18" charset="0"/>
                            <a:sym typeface="Symbol" pitchFamily="18" charset="2"/>
                          </a:rPr>
                        </m:ctrlPr>
                      </m:sSupPr>
                      <m:e>
                        <m:r>
                          <a:rPr lang="en-US" i="1" dirty="0">
                            <a:latin typeface="Cambria Math"/>
                            <a:sym typeface="Symbol" pitchFamily="18" charset="2"/>
                          </a:rPr>
                          <m:t>10</m:t>
                        </m:r>
                      </m:e>
                      <m:sup>
                        <m:r>
                          <a:rPr lang="en-US" i="1" dirty="0">
                            <a:latin typeface="Cambria Math"/>
                            <a:sym typeface="Symbol" pitchFamily="18" charset="2"/>
                          </a:rPr>
                          <m:t>−8</m:t>
                        </m:r>
                      </m:sup>
                    </m:sSup>
                  </m:oMath>
                </a14:m>
                <a:r>
                  <a:rPr lang="en-US" dirty="0">
                    <a:sym typeface="Symbol" pitchFamily="18" charset="2"/>
                  </a:rPr>
                  <a:t> s</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pic>
        <p:nvPicPr>
          <p:cNvPr id="11268" name="Picture 4" descr="who_radio_tower_at_mitchellville_1954_76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233" y="3276600"/>
            <a:ext cx="392006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28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Autofit/>
          </a:bodyPr>
          <a:lstStyle/>
          <a:p>
            <a:pPr>
              <a:defRPr/>
            </a:pPr>
            <a:r>
              <a:rPr lang="en-US" dirty="0"/>
              <a:t>10-01 Waves</a:t>
            </a:r>
          </a:p>
        </p:txBody>
      </p:sp>
      <p:sp>
        <p:nvSpPr>
          <p:cNvPr id="2" name="Content Placeholder 1"/>
          <p:cNvSpPr>
            <a:spLocks noGrp="1"/>
          </p:cNvSpPr>
          <p:nvPr>
            <p:ph idx="1"/>
          </p:nvPr>
        </p:nvSpPr>
        <p:spPr/>
        <p:txBody>
          <a:bodyPr/>
          <a:lstStyle/>
          <a:p>
            <a:pPr>
              <a:defRPr/>
            </a:pPr>
            <a:r>
              <a:rPr lang="en-US" dirty="0"/>
              <a:t>You are sitting on the beach and notice that a gull floating on the water moves up and down 15 times in 1 minute.  What is the frequency of the water waves?</a:t>
            </a:r>
          </a:p>
          <a:p>
            <a:pPr>
              <a:defRPr/>
            </a:pPr>
            <a:endParaRPr lang="en-US" dirty="0"/>
          </a:p>
          <a:p>
            <a:pPr>
              <a:defRPr/>
            </a:pPr>
            <a:r>
              <a:rPr lang="en-US" dirty="0"/>
              <a:t> </a:t>
            </a:r>
            <a:r>
              <a:rPr lang="en-US" i="1" dirty="0"/>
              <a:t>f</a:t>
            </a:r>
            <a:r>
              <a:rPr lang="en-US" dirty="0"/>
              <a:t> = 0.25 Hz</a:t>
            </a:r>
          </a:p>
          <a:p>
            <a:endParaRPr lang="en-US" dirty="0"/>
          </a:p>
        </p:txBody>
      </p:sp>
      <p:pic>
        <p:nvPicPr>
          <p:cNvPr id="12292" name="Picture 4" descr="seagull swi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3771901"/>
            <a:ext cx="4368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27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10-01 Homework</a:t>
            </a:r>
          </a:p>
        </p:txBody>
      </p:sp>
      <p:sp>
        <p:nvSpPr>
          <p:cNvPr id="2" name="Content Placeholder 1"/>
          <p:cNvSpPr>
            <a:spLocks noGrp="1"/>
          </p:cNvSpPr>
          <p:nvPr>
            <p:ph idx="1"/>
          </p:nvPr>
        </p:nvSpPr>
        <p:spPr/>
        <p:txBody>
          <a:bodyPr/>
          <a:lstStyle/>
          <a:p>
            <a:r>
              <a:rPr lang="en-US" dirty="0"/>
              <a:t>Wave hello to some exercises.</a:t>
            </a:r>
          </a:p>
          <a:p>
            <a:endParaRPr lang="en-US" dirty="0"/>
          </a:p>
          <a:p>
            <a:r>
              <a:rPr lang="en-US" dirty="0"/>
              <a:t>Read </a:t>
            </a:r>
          </a:p>
          <a:p>
            <a:pPr lvl="1"/>
            <a:r>
              <a:rPr lang="en-US" dirty="0"/>
              <a:t>OpenStax College Physics 2e 16.10</a:t>
            </a:r>
          </a:p>
          <a:p>
            <a:pPr lvl="1"/>
            <a:r>
              <a:rPr lang="en-US" dirty="0"/>
              <a:t>OR</a:t>
            </a:r>
          </a:p>
          <a:p>
            <a:pPr lvl="1"/>
            <a:r>
              <a:rPr lang="en-US" dirty="0"/>
              <a:t>OpenStax High School Physics 13.3</a:t>
            </a:r>
          </a:p>
          <a:p>
            <a:endParaRPr lang="en-US" dirty="0"/>
          </a:p>
        </p:txBody>
      </p:sp>
    </p:spTree>
    <p:extLst>
      <p:ext uri="{BB962C8B-B14F-4D97-AF65-F5344CB8AC3E}">
        <p14:creationId xmlns:p14="http://schemas.microsoft.com/office/powerpoint/2010/main" val="3056486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5BF7D-5AC1-2D85-9F2D-A6DDC2BF41EA}"/>
              </a:ext>
            </a:extLst>
          </p:cNvPr>
          <p:cNvSpPr>
            <a:spLocks noGrp="1"/>
          </p:cNvSpPr>
          <p:nvPr>
            <p:ph type="title"/>
          </p:nvPr>
        </p:nvSpPr>
        <p:spPr/>
        <p:txBody>
          <a:bodyPr/>
          <a:lstStyle/>
          <a:p>
            <a:r>
              <a:rPr lang="en-US" dirty="0"/>
              <a:t>10-02 Superposition and Interference</a:t>
            </a:r>
          </a:p>
        </p:txBody>
      </p:sp>
      <p:sp>
        <p:nvSpPr>
          <p:cNvPr id="3" name="Text Placeholder 2">
            <a:extLst>
              <a:ext uri="{FF2B5EF4-FFF2-40B4-BE49-F238E27FC236}">
                <a16:creationId xmlns:a16="http://schemas.microsoft.com/office/drawing/2014/main" id="{4BCB199F-3476-51A7-D7DE-981C0FCD3FC2}"/>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Understand wave interference and superposition.</a:t>
            </a:r>
          </a:p>
          <a:p>
            <a:pPr marL="342900" indent="-342900">
              <a:buFont typeface="Arial" panose="020B0604020202020204" pitchFamily="34" charset="0"/>
              <a:buChar char="•"/>
            </a:pPr>
            <a:r>
              <a:rPr lang="en-US" dirty="0"/>
              <a:t>Use beats.</a:t>
            </a:r>
          </a:p>
        </p:txBody>
      </p:sp>
    </p:spTree>
    <p:extLst>
      <p:ext uri="{BB962C8B-B14F-4D97-AF65-F5344CB8AC3E}">
        <p14:creationId xmlns:p14="http://schemas.microsoft.com/office/powerpoint/2010/main" val="243341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defRPr/>
            </a:pPr>
            <a:r>
              <a:rPr lang="en-US" dirty="0"/>
              <a:t>10-02 Superposition and Interference</a:t>
            </a:r>
          </a:p>
        </p:txBody>
      </p:sp>
      <p:sp>
        <p:nvSpPr>
          <p:cNvPr id="2" name="Content Placeholder 1"/>
          <p:cNvSpPr>
            <a:spLocks noGrp="1"/>
          </p:cNvSpPr>
          <p:nvPr>
            <p:ph idx="1"/>
          </p:nvPr>
        </p:nvSpPr>
        <p:spPr/>
        <p:txBody>
          <a:bodyPr/>
          <a:lstStyle/>
          <a:p>
            <a:pPr>
              <a:defRPr/>
            </a:pPr>
            <a:r>
              <a:rPr lang="en-US" dirty="0"/>
              <a:t>Often two or more wave pulses move through the same space at once</a:t>
            </a:r>
          </a:p>
          <a:p>
            <a:pPr>
              <a:defRPr/>
            </a:pPr>
            <a:endParaRPr lang="en-US" dirty="0"/>
          </a:p>
          <a:p>
            <a:pPr>
              <a:defRPr/>
            </a:pPr>
            <a:r>
              <a:rPr lang="en-US" dirty="0"/>
              <a:t>When two or more waves are present simultaneously at the same place, the resultant disturbance is the sum of the disturbances from individual waves</a:t>
            </a:r>
          </a:p>
          <a:p>
            <a:endParaRPr lang="en-US" dirty="0"/>
          </a:p>
        </p:txBody>
      </p:sp>
    </p:spTree>
    <p:extLst>
      <p:ext uri="{BB962C8B-B14F-4D97-AF65-F5344CB8AC3E}">
        <p14:creationId xmlns:p14="http://schemas.microsoft.com/office/powerpoint/2010/main" val="373539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10-02 Superposition and Interference</a:t>
            </a:r>
          </a:p>
        </p:txBody>
      </p:sp>
      <p:pic>
        <p:nvPicPr>
          <p:cNvPr id="7173" name="Picture 5" descr="F17"/>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b="20546"/>
          <a:stretch/>
        </p:blipFill>
        <p:spPr>
          <a:xfrm>
            <a:off x="1800796" y="1325561"/>
            <a:ext cx="3161556" cy="5532437"/>
          </a:xfrm>
          <a:noFill/>
          <a:extLst>
            <a:ext uri="{909E8E84-426E-40DD-AFC4-6F175D3DCCD1}">
              <a14:hiddenFill xmlns:a14="http://schemas.microsoft.com/office/drawing/2010/main">
                <a:solidFill>
                  <a:srgbClr val="FFFFFF"/>
                </a:solidFill>
              </a14:hiddenFill>
            </a:ext>
          </a:extLst>
        </p:spPr>
      </p:pic>
      <p:pic>
        <p:nvPicPr>
          <p:cNvPr id="7175" name="Picture 7" descr="F1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7229650" y="1325560"/>
            <a:ext cx="3381573" cy="55324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315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fade">
                                      <p:cBhvr>
                                        <p:cTn id="7" dur="2000"/>
                                        <p:tgtEl>
                                          <p:spTgt spid="71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nodeType="clickEffect">
                                  <p:stCondLst>
                                    <p:cond delay="0"/>
                                  </p:stCondLst>
                                  <p:childTnLst>
                                    <p:set>
                                      <p:cBhvr>
                                        <p:cTn id="11" dur="1" fill="hold">
                                          <p:stCondLst>
                                            <p:cond delay="0"/>
                                          </p:stCondLst>
                                        </p:cTn>
                                        <p:tgtEl>
                                          <p:spTgt spid="7175"/>
                                        </p:tgtEl>
                                        <p:attrNameLst>
                                          <p:attrName>style.visibility</p:attrName>
                                        </p:attrNameLst>
                                      </p:cBhvr>
                                      <p:to>
                                        <p:strVal val="visible"/>
                                      </p:to>
                                    </p:set>
                                    <p:animEffect transition="in" filter="wipe(down)">
                                      <p:cBhvr>
                                        <p:cTn id="12" dur="580">
                                          <p:stCondLst>
                                            <p:cond delay="0"/>
                                          </p:stCondLst>
                                        </p:cTn>
                                        <p:tgtEl>
                                          <p:spTgt spid="7175"/>
                                        </p:tgtEl>
                                      </p:cBhvr>
                                    </p:animEffect>
                                    <p:anim calcmode="lin" valueType="num">
                                      <p:cBhvr>
                                        <p:cTn id="13" dur="1822" tmFilter="0,0; 0.14,0.36; 0.43,0.73; 0.71,0.91; 1.0,1.0">
                                          <p:stCondLst>
                                            <p:cond delay="0"/>
                                          </p:stCondLst>
                                        </p:cTn>
                                        <p:tgtEl>
                                          <p:spTgt spid="717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17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17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17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175"/>
                                        </p:tgtEl>
                                        <p:attrNameLst>
                                          <p:attrName>ppt_y</p:attrName>
                                        </p:attrNameLst>
                                      </p:cBhvr>
                                      <p:tavLst>
                                        <p:tav tm="0" fmla="#ppt_y-sin(pi*$)/81">
                                          <p:val>
                                            <p:fltVal val="0"/>
                                          </p:val>
                                        </p:tav>
                                        <p:tav tm="100000">
                                          <p:val>
                                            <p:fltVal val="1"/>
                                          </p:val>
                                        </p:tav>
                                      </p:tavLst>
                                    </p:anim>
                                    <p:animScale>
                                      <p:cBhvr>
                                        <p:cTn id="18" dur="26">
                                          <p:stCondLst>
                                            <p:cond delay="650"/>
                                          </p:stCondLst>
                                        </p:cTn>
                                        <p:tgtEl>
                                          <p:spTgt spid="7175"/>
                                        </p:tgtEl>
                                      </p:cBhvr>
                                      <p:to x="100000" y="60000"/>
                                    </p:animScale>
                                    <p:animScale>
                                      <p:cBhvr>
                                        <p:cTn id="19" dur="166" decel="50000">
                                          <p:stCondLst>
                                            <p:cond delay="676"/>
                                          </p:stCondLst>
                                        </p:cTn>
                                        <p:tgtEl>
                                          <p:spTgt spid="7175"/>
                                        </p:tgtEl>
                                      </p:cBhvr>
                                      <p:to x="100000" y="100000"/>
                                    </p:animScale>
                                    <p:animScale>
                                      <p:cBhvr>
                                        <p:cTn id="20" dur="26">
                                          <p:stCondLst>
                                            <p:cond delay="1312"/>
                                          </p:stCondLst>
                                        </p:cTn>
                                        <p:tgtEl>
                                          <p:spTgt spid="7175"/>
                                        </p:tgtEl>
                                      </p:cBhvr>
                                      <p:to x="100000" y="80000"/>
                                    </p:animScale>
                                    <p:animScale>
                                      <p:cBhvr>
                                        <p:cTn id="21" dur="166" decel="50000">
                                          <p:stCondLst>
                                            <p:cond delay="1338"/>
                                          </p:stCondLst>
                                        </p:cTn>
                                        <p:tgtEl>
                                          <p:spTgt spid="7175"/>
                                        </p:tgtEl>
                                      </p:cBhvr>
                                      <p:to x="100000" y="100000"/>
                                    </p:animScale>
                                    <p:animScale>
                                      <p:cBhvr>
                                        <p:cTn id="22" dur="26">
                                          <p:stCondLst>
                                            <p:cond delay="1642"/>
                                          </p:stCondLst>
                                        </p:cTn>
                                        <p:tgtEl>
                                          <p:spTgt spid="7175"/>
                                        </p:tgtEl>
                                      </p:cBhvr>
                                      <p:to x="100000" y="90000"/>
                                    </p:animScale>
                                    <p:animScale>
                                      <p:cBhvr>
                                        <p:cTn id="23" dur="166" decel="50000">
                                          <p:stCondLst>
                                            <p:cond delay="1668"/>
                                          </p:stCondLst>
                                        </p:cTn>
                                        <p:tgtEl>
                                          <p:spTgt spid="7175"/>
                                        </p:tgtEl>
                                      </p:cBhvr>
                                      <p:to x="100000" y="100000"/>
                                    </p:animScale>
                                    <p:animScale>
                                      <p:cBhvr>
                                        <p:cTn id="24" dur="26">
                                          <p:stCondLst>
                                            <p:cond delay="1808"/>
                                          </p:stCondLst>
                                        </p:cTn>
                                        <p:tgtEl>
                                          <p:spTgt spid="7175"/>
                                        </p:tgtEl>
                                      </p:cBhvr>
                                      <p:to x="100000" y="95000"/>
                                    </p:animScale>
                                    <p:animScale>
                                      <p:cBhvr>
                                        <p:cTn id="25" dur="166" decel="50000">
                                          <p:stCondLst>
                                            <p:cond delay="1834"/>
                                          </p:stCondLst>
                                        </p:cTn>
                                        <p:tgtEl>
                                          <p:spTgt spid="717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a:bodyPr>
          <a:lstStyle/>
          <a:p>
            <a:pPr>
              <a:defRPr/>
            </a:pPr>
            <a:r>
              <a:rPr lang="en-US" dirty="0"/>
              <a:t>10-02 Superposition and Interference</a:t>
            </a:r>
          </a:p>
        </p:txBody>
      </p:sp>
      <p:sp>
        <p:nvSpPr>
          <p:cNvPr id="2" name="Content Placeholder 1"/>
          <p:cNvSpPr>
            <a:spLocks noGrp="1"/>
          </p:cNvSpPr>
          <p:nvPr>
            <p:ph idx="1"/>
          </p:nvPr>
        </p:nvSpPr>
        <p:spPr>
          <a:xfrm>
            <a:off x="0" y="5155475"/>
            <a:ext cx="12192000" cy="1325563"/>
          </a:xfrm>
        </p:spPr>
        <p:txBody>
          <a:bodyPr>
            <a:normAutofit/>
          </a:bodyPr>
          <a:lstStyle/>
          <a:p>
            <a:pPr>
              <a:defRPr/>
            </a:pPr>
            <a:r>
              <a:rPr lang="en-US" dirty="0"/>
              <a:t>After 2 seconds, what is the height of the resultant pulse at x = 2, 4, and 6 cm?</a:t>
            </a:r>
          </a:p>
          <a:p>
            <a:endParaRPr lang="en-US" dirty="0"/>
          </a:p>
        </p:txBody>
      </p:sp>
      <p:pic>
        <p:nvPicPr>
          <p:cNvPr id="7172" name="Picture 6" descr="Insert0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7360" y="1325563"/>
            <a:ext cx="11074400" cy="38084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2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defRPr/>
            </a:pPr>
            <a:r>
              <a:rPr lang="en-US" dirty="0"/>
              <a:t>10-02 Superposition and Interference</a:t>
            </a:r>
          </a:p>
        </p:txBody>
      </p:sp>
      <p:sp>
        <p:nvSpPr>
          <p:cNvPr id="2" name="Content Placeholder 1"/>
          <p:cNvSpPr>
            <a:spLocks noGrp="1"/>
          </p:cNvSpPr>
          <p:nvPr>
            <p:ph idx="1"/>
          </p:nvPr>
        </p:nvSpPr>
        <p:spPr/>
        <p:txBody>
          <a:bodyPr/>
          <a:lstStyle/>
          <a:p>
            <a:pPr>
              <a:defRPr/>
            </a:pPr>
            <a:r>
              <a:rPr lang="en-US" dirty="0"/>
              <a:t>Imagine that there are 2 speakers facing each other. Both speakers produce the same sound at the same time.  </a:t>
            </a:r>
            <a:r>
              <a:rPr lang="en-US" dirty="0">
                <a:sym typeface="Symbol" pitchFamily="18" charset="2"/>
              </a:rPr>
              <a:t> = 1 m</a:t>
            </a:r>
          </a:p>
          <a:p>
            <a:pPr>
              <a:defRPr/>
            </a:pPr>
            <a:endParaRPr lang="en-US" dirty="0"/>
          </a:p>
          <a:p>
            <a:endParaRPr lang="en-US" dirty="0"/>
          </a:p>
        </p:txBody>
      </p:sp>
      <p:pic>
        <p:nvPicPr>
          <p:cNvPr id="16388" name="Picture 4" descr="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1127"/>
            <a:ext cx="12192000" cy="424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952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a:defRPr/>
            </a:pPr>
            <a:r>
              <a:rPr lang="en-US" dirty="0"/>
              <a:t>10-02 Superposition and Interference</a:t>
            </a:r>
          </a:p>
        </p:txBody>
      </p:sp>
      <p:sp>
        <p:nvSpPr>
          <p:cNvPr id="2" name="Content Placeholder 1"/>
          <p:cNvSpPr>
            <a:spLocks noGrp="1"/>
          </p:cNvSpPr>
          <p:nvPr>
            <p:ph idx="1"/>
          </p:nvPr>
        </p:nvSpPr>
        <p:spPr/>
        <p:txBody>
          <a:bodyPr/>
          <a:lstStyle/>
          <a:p>
            <a:r>
              <a:rPr lang="en-US" dirty="0"/>
              <a:t>One of the speakers is moved back half a wavelength</a:t>
            </a:r>
          </a:p>
          <a:p>
            <a:endParaRPr lang="en-US" dirty="0"/>
          </a:p>
        </p:txBody>
      </p:sp>
      <p:pic>
        <p:nvPicPr>
          <p:cNvPr id="19460" name="Picture 4" descr="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51126"/>
            <a:ext cx="12192000" cy="420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80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ipe(down)">
                                      <p:cBhvr>
                                        <p:cTn id="7" dur="580">
                                          <p:stCondLst>
                                            <p:cond delay="0"/>
                                          </p:stCondLst>
                                        </p:cTn>
                                        <p:tgtEl>
                                          <p:spTgt spid="19460"/>
                                        </p:tgtEl>
                                      </p:cBhvr>
                                    </p:animEffect>
                                    <p:anim calcmode="lin" valueType="num">
                                      <p:cBhvr>
                                        <p:cTn id="8" dur="1822" tmFilter="0,0; 0.14,0.36; 0.43,0.73; 0.71,0.91; 1.0,1.0">
                                          <p:stCondLst>
                                            <p:cond delay="0"/>
                                          </p:stCondLst>
                                        </p:cTn>
                                        <p:tgtEl>
                                          <p:spTgt spid="1946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6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6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6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60"/>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60"/>
                                        </p:tgtEl>
                                      </p:cBhvr>
                                      <p:to x="100000" y="60000"/>
                                    </p:animScale>
                                    <p:animScale>
                                      <p:cBhvr>
                                        <p:cTn id="14" dur="166" decel="50000">
                                          <p:stCondLst>
                                            <p:cond delay="676"/>
                                          </p:stCondLst>
                                        </p:cTn>
                                        <p:tgtEl>
                                          <p:spTgt spid="19460"/>
                                        </p:tgtEl>
                                      </p:cBhvr>
                                      <p:to x="100000" y="100000"/>
                                    </p:animScale>
                                    <p:animScale>
                                      <p:cBhvr>
                                        <p:cTn id="15" dur="26">
                                          <p:stCondLst>
                                            <p:cond delay="1312"/>
                                          </p:stCondLst>
                                        </p:cTn>
                                        <p:tgtEl>
                                          <p:spTgt spid="19460"/>
                                        </p:tgtEl>
                                      </p:cBhvr>
                                      <p:to x="100000" y="80000"/>
                                    </p:animScale>
                                    <p:animScale>
                                      <p:cBhvr>
                                        <p:cTn id="16" dur="166" decel="50000">
                                          <p:stCondLst>
                                            <p:cond delay="1338"/>
                                          </p:stCondLst>
                                        </p:cTn>
                                        <p:tgtEl>
                                          <p:spTgt spid="19460"/>
                                        </p:tgtEl>
                                      </p:cBhvr>
                                      <p:to x="100000" y="100000"/>
                                    </p:animScale>
                                    <p:animScale>
                                      <p:cBhvr>
                                        <p:cTn id="17" dur="26">
                                          <p:stCondLst>
                                            <p:cond delay="1642"/>
                                          </p:stCondLst>
                                        </p:cTn>
                                        <p:tgtEl>
                                          <p:spTgt spid="19460"/>
                                        </p:tgtEl>
                                      </p:cBhvr>
                                      <p:to x="100000" y="90000"/>
                                    </p:animScale>
                                    <p:animScale>
                                      <p:cBhvr>
                                        <p:cTn id="18" dur="166" decel="50000">
                                          <p:stCondLst>
                                            <p:cond delay="1668"/>
                                          </p:stCondLst>
                                        </p:cTn>
                                        <p:tgtEl>
                                          <p:spTgt spid="19460"/>
                                        </p:tgtEl>
                                      </p:cBhvr>
                                      <p:to x="100000" y="100000"/>
                                    </p:animScale>
                                    <p:animScale>
                                      <p:cBhvr>
                                        <p:cTn id="19" dur="26">
                                          <p:stCondLst>
                                            <p:cond delay="1808"/>
                                          </p:stCondLst>
                                        </p:cTn>
                                        <p:tgtEl>
                                          <p:spTgt spid="19460"/>
                                        </p:tgtEl>
                                      </p:cBhvr>
                                      <p:to x="100000" y="95000"/>
                                    </p:animScale>
                                    <p:animScale>
                                      <p:cBhvr>
                                        <p:cTn id="20" dur="166" decel="50000">
                                          <p:stCondLst>
                                            <p:cond delay="1834"/>
                                          </p:stCondLst>
                                        </p:cTn>
                                        <p:tgtEl>
                                          <p:spTgt spid="194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325563"/>
          </a:xfrm>
        </p:spPr>
        <p:txBody>
          <a:bodyPr/>
          <a:lstStyle/>
          <a:p>
            <a:r>
              <a:rPr lang="en-US" dirty="0"/>
              <a:t>07-06 Superposition and Interference</a:t>
            </a:r>
          </a:p>
        </p:txBody>
      </p:sp>
      <p:pic>
        <p:nvPicPr>
          <p:cNvPr id="4" name="Sound Wave Interference MIT (720p)">
            <a:hlinkClick r:id="" action="ppaction://media"/>
          </p:cNvPr>
          <p:cNvPicPr>
            <a:picLocks noGrp="1" noChangeAspect="1"/>
          </p:cNvPicPr>
          <p:nvPr>
            <p:ph sz="quarter" idx="4294967295"/>
            <a:videoFile r:link="rId2"/>
            <p:extLst>
              <p:ext uri="{DAA4B4D4-6D71-4841-9C94-3DE7FCFB9230}">
                <p14:media xmlns:p14="http://schemas.microsoft.com/office/powerpoint/2010/main" r:embed="rId1"/>
              </p:ext>
            </p:extLst>
          </p:nvPr>
        </p:nvPicPr>
        <p:blipFill>
          <a:blip r:embed="rId5"/>
          <a:stretch>
            <a:fillRect/>
          </a:stretch>
        </p:blipFill>
        <p:spPr>
          <a:xfrm>
            <a:off x="0" y="0"/>
            <a:ext cx="12128500" cy="6821488"/>
          </a:xfrm>
        </p:spPr>
      </p:pic>
    </p:spTree>
    <p:extLst>
      <p:ext uri="{BB962C8B-B14F-4D97-AF65-F5344CB8AC3E}">
        <p14:creationId xmlns:p14="http://schemas.microsoft.com/office/powerpoint/2010/main" val="868612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1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667" dirty="0"/>
              <a:t>This Slideshow was developed to accompany the textbook</a:t>
            </a:r>
          </a:p>
          <a:p>
            <a:pPr lvl="1"/>
            <a:r>
              <a:rPr lang="en-US" sz="2667" i="1" dirty="0"/>
              <a:t>OpenStax High School Physics</a:t>
            </a:r>
          </a:p>
          <a:p>
            <a:pPr lvl="2"/>
            <a:r>
              <a:rPr lang="en-US" sz="2667" i="1" dirty="0"/>
              <a:t>Available for free at </a:t>
            </a:r>
            <a:r>
              <a:rPr lang="en-US" sz="2667" i="1" dirty="0">
                <a:hlinkClick r:id="rId4"/>
              </a:rPr>
              <a:t>https://openstax.org/details/books/physics</a:t>
            </a:r>
            <a:endParaRPr lang="en-US" i="1" dirty="0"/>
          </a:p>
          <a:p>
            <a:pPr lvl="2"/>
            <a:r>
              <a:rPr lang="en-US" sz="2667" i="1" dirty="0"/>
              <a:t>By Paul Peter </a:t>
            </a:r>
            <a:r>
              <a:rPr lang="en-US" sz="2667" i="1" dirty="0" err="1"/>
              <a:t>Urone</a:t>
            </a:r>
            <a:r>
              <a:rPr lang="en-US" sz="2667" i="1" dirty="0"/>
              <a:t> and Roger Hinrichs</a:t>
            </a:r>
          </a:p>
          <a:p>
            <a:pPr lvl="2"/>
            <a:r>
              <a:rPr lang="en-US" sz="2667" i="1" dirty="0"/>
              <a:t>2020 edition</a:t>
            </a:r>
          </a:p>
          <a:p>
            <a:r>
              <a:rPr lang="en-US" sz="2667" dirty="0"/>
              <a:t>Some examples and diagrams are taken from the </a:t>
            </a:r>
            <a:r>
              <a:rPr lang="en-US" sz="2667" i="1" dirty="0"/>
              <a:t>OpenStax College Physics, Physics, </a:t>
            </a:r>
            <a:r>
              <a:rPr lang="en-US" sz="2667" dirty="0"/>
              <a:t>and </a:t>
            </a:r>
            <a:r>
              <a:rPr lang="en-US" sz="2667" i="1" dirty="0" err="1"/>
              <a:t>Cutnell</a:t>
            </a:r>
            <a:r>
              <a:rPr lang="en-US" sz="2667" i="1" dirty="0"/>
              <a:t> &amp; Johnson Physics</a:t>
            </a:r>
            <a:r>
              <a:rPr lang="en-US" sz="2667" dirty="0"/>
              <a:t> 6</a:t>
            </a:r>
            <a:r>
              <a:rPr lang="en-US" sz="2667" baseline="30000" dirty="0"/>
              <a:t>th</a:t>
            </a:r>
            <a:r>
              <a:rPr lang="en-US" sz="2667"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a:defRPr/>
            </a:pPr>
            <a:r>
              <a:rPr lang="en-US" dirty="0"/>
              <a:t>10-02 Superposition and Interference</a:t>
            </a:r>
          </a:p>
        </p:txBody>
      </p:sp>
      <p:pic>
        <p:nvPicPr>
          <p:cNvPr id="5" name="Content Placeholder 4" descr="F1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2074554"/>
            <a:ext cx="12192000" cy="365821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9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defRPr/>
            </a:pPr>
            <a:r>
              <a:rPr lang="en-US" dirty="0"/>
              <a:t>10-02 Superposition and Interference</a:t>
            </a:r>
          </a:p>
        </p:txBody>
      </p:sp>
      <p:pic>
        <p:nvPicPr>
          <p:cNvPr id="5" name="Content Placeholder 4" descr="F17"/>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32606"/>
          <a:stretch/>
        </p:blipFill>
        <p:spPr>
          <a:xfrm>
            <a:off x="2064563" y="1325563"/>
            <a:ext cx="8062873" cy="55324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893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10-02 Superposition and Interference</a:t>
            </a:r>
          </a:p>
        </p:txBody>
      </p:sp>
      <p:sp>
        <p:nvSpPr>
          <p:cNvPr id="2" name="Content Placeholder 1"/>
          <p:cNvSpPr>
            <a:spLocks noGrp="1"/>
          </p:cNvSpPr>
          <p:nvPr>
            <p:ph idx="1"/>
          </p:nvPr>
        </p:nvSpPr>
        <p:spPr/>
        <p:txBody>
          <a:bodyPr>
            <a:normAutofit/>
          </a:bodyPr>
          <a:lstStyle/>
          <a:p>
            <a:pPr>
              <a:defRPr/>
            </a:pPr>
            <a:r>
              <a:rPr lang="en-US" dirty="0"/>
              <a:t>Beats</a:t>
            </a:r>
          </a:p>
          <a:p>
            <a:pPr lvl="1">
              <a:defRPr/>
            </a:pPr>
            <a:r>
              <a:rPr lang="en-US" dirty="0"/>
              <a:t>When two frequencies are the same</a:t>
            </a:r>
          </a:p>
          <a:p>
            <a:pPr>
              <a:defRPr/>
            </a:pPr>
            <a:endParaRPr lang="en-US" dirty="0"/>
          </a:p>
          <a:p>
            <a:pPr lvl="1">
              <a:defRPr/>
            </a:pPr>
            <a:r>
              <a:rPr lang="en-US" dirty="0"/>
              <a:t>Constructive and Destructive Interference give twice the amplitude or no amplitude</a:t>
            </a:r>
          </a:p>
          <a:p>
            <a:pPr>
              <a:defRPr/>
            </a:pPr>
            <a:endParaRPr lang="en-US" dirty="0"/>
          </a:p>
          <a:p>
            <a:pPr lvl="1">
              <a:defRPr/>
            </a:pPr>
            <a:r>
              <a:rPr lang="en-US" dirty="0"/>
              <a:t>What if the two frequencies are just slightly different?</a:t>
            </a:r>
          </a:p>
          <a:p>
            <a:endParaRPr lang="en-US" dirty="0"/>
          </a:p>
        </p:txBody>
      </p:sp>
    </p:spTree>
    <p:extLst>
      <p:ext uri="{BB962C8B-B14F-4D97-AF65-F5344CB8AC3E}">
        <p14:creationId xmlns:p14="http://schemas.microsoft.com/office/powerpoint/2010/main" val="40841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10-02 Superposition and Interference</a:t>
            </a:r>
          </a:p>
        </p:txBody>
      </p:sp>
      <p:pic>
        <p:nvPicPr>
          <p:cNvPr id="5" name="Content Placeholder 4" descr="F1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0334" y="1325563"/>
            <a:ext cx="8811332" cy="55324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059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10-02 Superposition and Interference</a:t>
            </a:r>
          </a:p>
        </p:txBody>
      </p:sp>
      <p:pic>
        <p:nvPicPr>
          <p:cNvPr id="5" name="Content Placeholder 4" descr="F1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3060563" y="1325563"/>
            <a:ext cx="6070874" cy="55324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037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10-02 Superposition and Interference</a:t>
            </a:r>
          </a:p>
        </p:txBody>
      </p:sp>
      <p:sp>
        <p:nvSpPr>
          <p:cNvPr id="4" name="Content Placeholder 3"/>
          <p:cNvSpPr>
            <a:spLocks noGrp="1"/>
          </p:cNvSpPr>
          <p:nvPr>
            <p:ph idx="1"/>
          </p:nvPr>
        </p:nvSpPr>
        <p:spPr/>
        <p:txBody>
          <a:bodyPr/>
          <a:lstStyle/>
          <a:p>
            <a:pPr>
              <a:defRPr/>
            </a:pPr>
            <a:r>
              <a:rPr lang="en-US" dirty="0"/>
              <a:t>Beat Frequency = difference of the two source frequencies</a:t>
            </a:r>
          </a:p>
          <a:p>
            <a:pPr>
              <a:defRPr/>
            </a:pPr>
            <a:endParaRPr lang="en-US" dirty="0"/>
          </a:p>
          <a:p>
            <a:pPr>
              <a:defRPr/>
            </a:pPr>
            <a:r>
              <a:rPr lang="en-US" dirty="0"/>
              <a:t>Beats = | </a:t>
            </a:r>
            <a:r>
              <a:rPr lang="en-US" i="1" dirty="0"/>
              <a:t>f</a:t>
            </a:r>
            <a:r>
              <a:rPr lang="en-US" baseline="-25000" dirty="0"/>
              <a:t>1</a:t>
            </a:r>
            <a:r>
              <a:rPr lang="en-US" dirty="0"/>
              <a:t> – </a:t>
            </a:r>
            <a:r>
              <a:rPr lang="en-US" i="1" dirty="0"/>
              <a:t>f</a:t>
            </a:r>
            <a:r>
              <a:rPr lang="en-US" baseline="-25000" dirty="0"/>
              <a:t>2</a:t>
            </a:r>
            <a:r>
              <a:rPr lang="en-US" dirty="0"/>
              <a:t> |</a:t>
            </a:r>
            <a:endParaRPr lang="en-US" i="1" dirty="0"/>
          </a:p>
          <a:p>
            <a:endParaRPr lang="en-US" dirty="0"/>
          </a:p>
        </p:txBody>
      </p:sp>
    </p:spTree>
    <p:extLst>
      <p:ext uri="{BB962C8B-B14F-4D97-AF65-F5344CB8AC3E}">
        <p14:creationId xmlns:p14="http://schemas.microsoft.com/office/powerpoint/2010/main" val="22237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defRPr/>
            </a:pPr>
            <a:r>
              <a:rPr lang="en-US" dirty="0"/>
              <a:t>10-02 Superposition and Interference</a:t>
            </a:r>
          </a:p>
        </p:txBody>
      </p:sp>
      <p:sp>
        <p:nvSpPr>
          <p:cNvPr id="2" name="Content Placeholder 1"/>
          <p:cNvSpPr>
            <a:spLocks noGrp="1"/>
          </p:cNvSpPr>
          <p:nvPr>
            <p:ph idx="1"/>
          </p:nvPr>
        </p:nvSpPr>
        <p:spPr/>
        <p:txBody>
          <a:bodyPr/>
          <a:lstStyle/>
          <a:p>
            <a:pPr>
              <a:defRPr/>
            </a:pPr>
            <a:r>
              <a:rPr lang="en-US" dirty="0"/>
              <a:t>A simple way to tune musical instruments is with beats</a:t>
            </a:r>
          </a:p>
          <a:p>
            <a:pPr>
              <a:defRPr/>
            </a:pPr>
            <a:r>
              <a:rPr lang="en-US" dirty="0"/>
              <a:t>If the notes are out of tune, you hear beats</a:t>
            </a:r>
          </a:p>
          <a:p>
            <a:pPr>
              <a:defRPr/>
            </a:pPr>
            <a:r>
              <a:rPr lang="en-US" dirty="0"/>
              <a:t>Adjust the tuning and try again</a:t>
            </a:r>
          </a:p>
          <a:p>
            <a:pPr>
              <a:defRPr/>
            </a:pPr>
            <a:r>
              <a:rPr lang="en-US" dirty="0"/>
              <a:t>If the frequency of the beats is higher, adjust the other way</a:t>
            </a:r>
          </a:p>
          <a:p>
            <a:pPr>
              <a:defRPr/>
            </a:pPr>
            <a:r>
              <a:rPr lang="en-US" dirty="0"/>
              <a:t>Keep adjusting until there are no more beats</a:t>
            </a:r>
          </a:p>
          <a:p>
            <a:endParaRPr lang="en-US" dirty="0"/>
          </a:p>
        </p:txBody>
      </p:sp>
    </p:spTree>
    <p:extLst>
      <p:ext uri="{BB962C8B-B14F-4D97-AF65-F5344CB8AC3E}">
        <p14:creationId xmlns:p14="http://schemas.microsoft.com/office/powerpoint/2010/main" val="391946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10-02 Superposition and Interference</a:t>
            </a:r>
          </a:p>
        </p:txBody>
      </p:sp>
      <p:sp>
        <p:nvSpPr>
          <p:cNvPr id="5" name="Content Placeholder 4"/>
          <p:cNvSpPr>
            <a:spLocks noGrp="1"/>
          </p:cNvSpPr>
          <p:nvPr>
            <p:ph sz="half" idx="1"/>
          </p:nvPr>
        </p:nvSpPr>
        <p:spPr/>
        <p:txBody>
          <a:bodyPr/>
          <a:lstStyle/>
          <a:p>
            <a:r>
              <a:rPr lang="en-US" dirty="0"/>
              <a:t>Two car horns have an average frequency of 420 Hz and a beat frequency of 40 Hz. What are the frequencies of both horns?</a:t>
            </a:r>
          </a:p>
          <a:p>
            <a:endParaRPr lang="en-US" dirty="0"/>
          </a:p>
        </p:txBody>
      </p:sp>
      <p:sp>
        <p:nvSpPr>
          <p:cNvPr id="6" name="Content Placeholder 5"/>
          <p:cNvSpPr>
            <a:spLocks noGrp="1"/>
          </p:cNvSpPr>
          <p:nvPr>
            <p:ph sz="half" idx="2"/>
          </p:nvPr>
        </p:nvSpPr>
        <p:spPr/>
        <p:txBody>
          <a:bodyPr/>
          <a:lstStyle/>
          <a:p>
            <a:r>
              <a:rPr lang="en-US" dirty="0"/>
              <a:t>440 Hz, 400 Hz</a:t>
            </a:r>
          </a:p>
          <a:p>
            <a:endParaRPr lang="en-US" dirty="0"/>
          </a:p>
        </p:txBody>
      </p:sp>
    </p:spTree>
    <p:extLst>
      <p:ext uri="{BB962C8B-B14F-4D97-AF65-F5344CB8AC3E}">
        <p14:creationId xmlns:p14="http://schemas.microsoft.com/office/powerpoint/2010/main" val="145772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FCDA6-914F-A2BD-2EC3-02F3C02F2E1A}"/>
              </a:ext>
            </a:extLst>
          </p:cNvPr>
          <p:cNvSpPr>
            <a:spLocks noGrp="1"/>
          </p:cNvSpPr>
          <p:nvPr>
            <p:ph type="title"/>
          </p:nvPr>
        </p:nvSpPr>
        <p:spPr/>
        <p:txBody>
          <a:bodyPr/>
          <a:lstStyle/>
          <a:p>
            <a:r>
              <a:rPr lang="en-US" dirty="0"/>
              <a:t>10-02 Superposition and Interference</a:t>
            </a:r>
          </a:p>
        </p:txBody>
      </p:sp>
      <p:sp>
        <p:nvSpPr>
          <p:cNvPr id="3" name="Content Placeholder 2">
            <a:extLst>
              <a:ext uri="{FF2B5EF4-FFF2-40B4-BE49-F238E27FC236}">
                <a16:creationId xmlns:a16="http://schemas.microsoft.com/office/drawing/2014/main" id="{99545327-F3D9-7856-82F0-E916EA2BCA7C}"/>
              </a:ext>
            </a:extLst>
          </p:cNvPr>
          <p:cNvSpPr>
            <a:spLocks noGrp="1"/>
          </p:cNvSpPr>
          <p:nvPr>
            <p:ph idx="1"/>
          </p:nvPr>
        </p:nvSpPr>
        <p:spPr/>
        <p:txBody>
          <a:bodyPr/>
          <a:lstStyle/>
          <a:p>
            <a:r>
              <a:rPr lang="en-US" dirty="0"/>
              <a:t>Standing Waves</a:t>
            </a:r>
          </a:p>
          <a:p>
            <a:pPr lvl="1"/>
            <a:r>
              <a:rPr lang="en-US" dirty="0"/>
              <a:t>Waves that don’t appear to move</a:t>
            </a:r>
          </a:p>
          <a:p>
            <a:pPr lvl="1"/>
            <a:r>
              <a:rPr lang="en-US" dirty="0"/>
              <a:t>Formed by the superposition of two waves moving in opposite directions</a:t>
            </a:r>
          </a:p>
          <a:p>
            <a:pPr lvl="1"/>
            <a:r>
              <a:rPr lang="en-US" dirty="0"/>
              <a:t>If the waves have the same amplitude and wavelength, then they alternate between constructive and destructive interference</a:t>
            </a:r>
          </a:p>
        </p:txBody>
      </p:sp>
      <p:pic>
        <p:nvPicPr>
          <p:cNvPr id="4" name="Google Shape;150;p22" descr="Two identical waves moving in opposite directions alternate between creating no disturbance during destructive interference and doubling the disturbance during constructive interference.">
            <a:extLst>
              <a:ext uri="{FF2B5EF4-FFF2-40B4-BE49-F238E27FC236}">
                <a16:creationId xmlns:a16="http://schemas.microsoft.com/office/drawing/2014/main" id="{51C7E2E1-8753-54D2-A4A7-53BBC742DCA5}"/>
              </a:ext>
            </a:extLst>
          </p:cNvPr>
          <p:cNvPicPr preferRelativeResize="0">
            <a:picLocks noGrp="1"/>
          </p:cNvPicPr>
          <p:nvPr/>
        </p:nvPicPr>
        <p:blipFill rotWithShape="1">
          <a:blip r:embed="rId3">
            <a:alphaModFix/>
          </a:blip>
          <a:srcRect t="-736" b="-65"/>
          <a:stretch/>
        </p:blipFill>
        <p:spPr>
          <a:xfrm>
            <a:off x="1001989" y="3589422"/>
            <a:ext cx="10188021" cy="3268578"/>
          </a:xfrm>
          <a:prstGeom prst="rect">
            <a:avLst/>
          </a:prstGeom>
          <a:noFill/>
          <a:ln>
            <a:noFill/>
          </a:ln>
        </p:spPr>
      </p:pic>
    </p:spTree>
    <p:extLst>
      <p:ext uri="{BB962C8B-B14F-4D97-AF65-F5344CB8AC3E}">
        <p14:creationId xmlns:p14="http://schemas.microsoft.com/office/powerpoint/2010/main" val="411462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A6660-2820-D3D3-5F21-B0ED1F1A904A}"/>
              </a:ext>
            </a:extLst>
          </p:cNvPr>
          <p:cNvSpPr>
            <a:spLocks noGrp="1"/>
          </p:cNvSpPr>
          <p:nvPr>
            <p:ph type="title"/>
          </p:nvPr>
        </p:nvSpPr>
        <p:spPr/>
        <p:txBody>
          <a:bodyPr/>
          <a:lstStyle/>
          <a:p>
            <a:r>
              <a:rPr lang="en-US" dirty="0"/>
              <a:t>10-02 Superposition and Interference</a:t>
            </a:r>
          </a:p>
        </p:txBody>
      </p:sp>
      <p:sp>
        <p:nvSpPr>
          <p:cNvPr id="3" name="Content Placeholder 2">
            <a:extLst>
              <a:ext uri="{FF2B5EF4-FFF2-40B4-BE49-F238E27FC236}">
                <a16:creationId xmlns:a16="http://schemas.microsoft.com/office/drawing/2014/main" id="{9F2F58E8-3A78-2AA7-9B5F-F054F1FF6C89}"/>
              </a:ext>
            </a:extLst>
          </p:cNvPr>
          <p:cNvSpPr>
            <a:spLocks noGrp="1"/>
          </p:cNvSpPr>
          <p:nvPr>
            <p:ph sz="half" idx="1"/>
          </p:nvPr>
        </p:nvSpPr>
        <p:spPr/>
        <p:txBody>
          <a:bodyPr>
            <a:normAutofit lnSpcReduction="10000"/>
          </a:bodyPr>
          <a:lstStyle/>
          <a:p>
            <a:r>
              <a:rPr lang="en-US" dirty="0"/>
              <a:t>How Standing Waves are Created</a:t>
            </a:r>
          </a:p>
          <a:p>
            <a:pPr>
              <a:lnSpc>
                <a:spcPct val="90000"/>
              </a:lnSpc>
              <a:defRPr/>
            </a:pPr>
            <a:r>
              <a:rPr lang="en-US" dirty="0"/>
              <a:t>The wave travels along the string until it hits the other end</a:t>
            </a:r>
          </a:p>
          <a:p>
            <a:pPr>
              <a:lnSpc>
                <a:spcPct val="90000"/>
              </a:lnSpc>
              <a:defRPr/>
            </a:pPr>
            <a:r>
              <a:rPr lang="en-US" dirty="0"/>
              <a:t>The wave reflects off the other end and travels in the opposite direction, but upside down</a:t>
            </a:r>
          </a:p>
          <a:p>
            <a:pPr>
              <a:lnSpc>
                <a:spcPct val="90000"/>
              </a:lnSpc>
              <a:defRPr/>
            </a:pPr>
            <a:r>
              <a:rPr lang="en-US" dirty="0"/>
              <a:t>The returning wave hits the vibrating end and reflects again (this side the wave is right side up)</a:t>
            </a:r>
          </a:p>
          <a:p>
            <a:pPr>
              <a:lnSpc>
                <a:spcPct val="90000"/>
              </a:lnSpc>
              <a:defRPr/>
            </a:pPr>
            <a:r>
              <a:rPr lang="en-US" dirty="0"/>
              <a:t>If the timing is just right the reflecting wave and the new wave will coincide</a:t>
            </a:r>
          </a:p>
        </p:txBody>
      </p:sp>
      <p:pic>
        <p:nvPicPr>
          <p:cNvPr id="5" name="Google Shape;171;p25" descr="A wave travels to the right, hits the fixed end, flips vertically, and travels to the left.">
            <a:extLst>
              <a:ext uri="{FF2B5EF4-FFF2-40B4-BE49-F238E27FC236}">
                <a16:creationId xmlns:a16="http://schemas.microsoft.com/office/drawing/2014/main" id="{4053A935-6D58-D9A3-8E3C-F1F9B4CA5648}"/>
              </a:ext>
            </a:extLst>
          </p:cNvPr>
          <p:cNvPicPr preferRelativeResize="0">
            <a:picLocks noGrp="1"/>
          </p:cNvPicPr>
          <p:nvPr>
            <p:ph sz="half" idx="2"/>
          </p:nvPr>
        </p:nvPicPr>
        <p:blipFill rotWithShape="1">
          <a:blip r:embed="rId3">
            <a:alphaModFix/>
          </a:blip>
          <a:srcRect t="-4318" b="-4318"/>
          <a:stretch/>
        </p:blipFill>
        <p:spPr>
          <a:xfrm>
            <a:off x="6177104" y="1463636"/>
            <a:ext cx="6014896" cy="2611059"/>
          </a:xfrm>
          <a:prstGeom prst="rect">
            <a:avLst/>
          </a:prstGeom>
          <a:noFill/>
          <a:ln>
            <a:noFill/>
          </a:ln>
        </p:spPr>
      </p:pic>
    </p:spTree>
    <p:extLst>
      <p:ext uri="{BB962C8B-B14F-4D97-AF65-F5344CB8AC3E}">
        <p14:creationId xmlns:p14="http://schemas.microsoft.com/office/powerpoint/2010/main" val="236202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5346-B9DF-2F88-3841-221500A53A6D}"/>
              </a:ext>
            </a:extLst>
          </p:cNvPr>
          <p:cNvSpPr>
            <a:spLocks noGrp="1"/>
          </p:cNvSpPr>
          <p:nvPr>
            <p:ph type="title"/>
          </p:nvPr>
        </p:nvSpPr>
        <p:spPr/>
        <p:txBody>
          <a:bodyPr/>
          <a:lstStyle/>
          <a:p>
            <a:r>
              <a:rPr lang="en-US" dirty="0"/>
              <a:t>10-01 Waves</a:t>
            </a:r>
          </a:p>
        </p:txBody>
      </p:sp>
      <p:sp>
        <p:nvSpPr>
          <p:cNvPr id="3" name="Text Placeholder 2">
            <a:extLst>
              <a:ext uri="{FF2B5EF4-FFF2-40B4-BE49-F238E27FC236}">
                <a16:creationId xmlns:a16="http://schemas.microsoft.com/office/drawing/2014/main" id="{00ABA0E9-82ED-5E10-BD47-A091817B090E}"/>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Describe the types of waves.</a:t>
            </a:r>
          </a:p>
          <a:p>
            <a:pPr marL="342900" indent="-342900">
              <a:buFont typeface="Arial" panose="020B0604020202020204" pitchFamily="34" charset="0"/>
              <a:buChar char="•"/>
            </a:pPr>
            <a:r>
              <a:rPr lang="en-US" dirty="0"/>
              <a:t>Use properties of waves.</a:t>
            </a:r>
          </a:p>
        </p:txBody>
      </p:sp>
    </p:spTree>
    <p:extLst>
      <p:ext uri="{BB962C8B-B14F-4D97-AF65-F5344CB8AC3E}">
        <p14:creationId xmlns:p14="http://schemas.microsoft.com/office/powerpoint/2010/main" val="1665663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CB89-DAAC-4E77-5E0B-2F8F34527D08}"/>
              </a:ext>
            </a:extLst>
          </p:cNvPr>
          <p:cNvSpPr>
            <a:spLocks noGrp="1"/>
          </p:cNvSpPr>
          <p:nvPr>
            <p:ph type="title"/>
          </p:nvPr>
        </p:nvSpPr>
        <p:spPr/>
        <p:txBody>
          <a:bodyPr/>
          <a:lstStyle/>
          <a:p>
            <a:r>
              <a:rPr lang="en-US" dirty="0"/>
              <a:t>10-02 Superposition and Interference</a:t>
            </a:r>
          </a:p>
        </p:txBody>
      </p:sp>
      <p:pic>
        <p:nvPicPr>
          <p:cNvPr id="6" name="Content Placeholder 5" descr="A blue and white spirals&#10;&#10;Description automatically generated">
            <a:extLst>
              <a:ext uri="{FF2B5EF4-FFF2-40B4-BE49-F238E27FC236}">
                <a16:creationId xmlns:a16="http://schemas.microsoft.com/office/drawing/2014/main" id="{988A4775-0D62-EEE0-4C0F-FDDC5042B11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02089" y="1401753"/>
            <a:ext cx="4391806" cy="5440173"/>
          </a:xfrm>
        </p:spPr>
      </p:pic>
      <p:sp>
        <p:nvSpPr>
          <p:cNvPr id="4" name="Content Placeholder 3">
            <a:extLst>
              <a:ext uri="{FF2B5EF4-FFF2-40B4-BE49-F238E27FC236}">
                <a16:creationId xmlns:a16="http://schemas.microsoft.com/office/drawing/2014/main" id="{9D6EA020-08B8-4CF3-1577-907452B85E2A}"/>
              </a:ext>
            </a:extLst>
          </p:cNvPr>
          <p:cNvSpPr>
            <a:spLocks noGrp="1"/>
          </p:cNvSpPr>
          <p:nvPr>
            <p:ph sz="half" idx="2"/>
          </p:nvPr>
        </p:nvSpPr>
        <p:spPr/>
        <p:txBody>
          <a:bodyPr/>
          <a:lstStyle/>
          <a:p>
            <a:pPr>
              <a:defRPr/>
            </a:pPr>
            <a:r>
              <a:rPr lang="en-US" dirty="0"/>
              <a:t>One end of a string is attached to a fixed point.</a:t>
            </a:r>
          </a:p>
          <a:p>
            <a:pPr>
              <a:defRPr/>
            </a:pPr>
            <a:r>
              <a:rPr lang="en-US" dirty="0"/>
              <a:t>The other end is vibrated up and down.</a:t>
            </a:r>
          </a:p>
          <a:p>
            <a:pPr>
              <a:defRPr/>
            </a:pPr>
            <a:r>
              <a:rPr lang="en-US" dirty="0"/>
              <a:t>The standing wave is formed.</a:t>
            </a:r>
          </a:p>
          <a:p>
            <a:pPr>
              <a:defRPr/>
            </a:pPr>
            <a:r>
              <a:rPr lang="en-US" dirty="0">
                <a:solidFill>
                  <a:srgbClr val="FF0000"/>
                </a:solidFill>
              </a:rPr>
              <a:t>No</a:t>
            </a:r>
            <a:r>
              <a:rPr lang="en-US" dirty="0"/>
              <a:t>des – </a:t>
            </a:r>
            <a:r>
              <a:rPr lang="en-US" dirty="0">
                <a:solidFill>
                  <a:srgbClr val="FF0000"/>
                </a:solidFill>
              </a:rPr>
              <a:t>No </a:t>
            </a:r>
            <a:r>
              <a:rPr lang="en-US" dirty="0"/>
              <a:t>move</a:t>
            </a:r>
          </a:p>
          <a:p>
            <a:pPr>
              <a:defRPr/>
            </a:pPr>
            <a:r>
              <a:rPr lang="en-US" dirty="0"/>
              <a:t>Antinodes – most movement</a:t>
            </a:r>
          </a:p>
          <a:p>
            <a:endParaRPr lang="en-US" dirty="0"/>
          </a:p>
          <a:p>
            <a:endParaRPr lang="en-US" dirty="0"/>
          </a:p>
        </p:txBody>
      </p:sp>
    </p:spTree>
    <p:extLst>
      <p:ext uri="{BB962C8B-B14F-4D97-AF65-F5344CB8AC3E}">
        <p14:creationId xmlns:p14="http://schemas.microsoft.com/office/powerpoint/2010/main" val="317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10-02 Homework</a:t>
            </a:r>
          </a:p>
        </p:txBody>
      </p:sp>
      <p:sp>
        <p:nvSpPr>
          <p:cNvPr id="5" name="Content Placeholder 4"/>
          <p:cNvSpPr>
            <a:spLocks noGrp="1"/>
          </p:cNvSpPr>
          <p:nvPr>
            <p:ph idx="1"/>
          </p:nvPr>
        </p:nvSpPr>
        <p:spPr/>
        <p:txBody>
          <a:bodyPr/>
          <a:lstStyle/>
          <a:p>
            <a:r>
              <a:rPr lang="en-US" dirty="0"/>
              <a:t>Don’t beat around the bush, start the problems now!</a:t>
            </a:r>
          </a:p>
          <a:p>
            <a:endParaRPr lang="en-US" dirty="0"/>
          </a:p>
          <a:p>
            <a:r>
              <a:rPr lang="en-US" dirty="0"/>
              <a:t>Read </a:t>
            </a:r>
          </a:p>
          <a:p>
            <a:pPr lvl="1"/>
            <a:r>
              <a:rPr lang="en-US" dirty="0"/>
              <a:t>OpenStax College Physics 2e 17.1-17.2</a:t>
            </a:r>
          </a:p>
          <a:p>
            <a:pPr lvl="1"/>
            <a:r>
              <a:rPr lang="en-US" dirty="0"/>
              <a:t>OR</a:t>
            </a:r>
          </a:p>
          <a:p>
            <a:pPr lvl="1"/>
            <a:r>
              <a:rPr lang="en-US" dirty="0"/>
              <a:t>OpenStax High School Physics 14.1, 2</a:t>
            </a:r>
          </a:p>
          <a:p>
            <a:endParaRPr lang="en-US" dirty="0"/>
          </a:p>
        </p:txBody>
      </p:sp>
    </p:spTree>
    <p:extLst>
      <p:ext uri="{BB962C8B-B14F-4D97-AF65-F5344CB8AC3E}">
        <p14:creationId xmlns:p14="http://schemas.microsoft.com/office/powerpoint/2010/main" val="682023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D4B1-D603-24B5-0640-0C3298F483E3}"/>
              </a:ext>
            </a:extLst>
          </p:cNvPr>
          <p:cNvSpPr>
            <a:spLocks noGrp="1"/>
          </p:cNvSpPr>
          <p:nvPr>
            <p:ph type="title"/>
          </p:nvPr>
        </p:nvSpPr>
        <p:spPr/>
        <p:txBody>
          <a:bodyPr/>
          <a:lstStyle/>
          <a:p>
            <a:r>
              <a:rPr lang="en-US" dirty="0"/>
              <a:t>10-03 Sound</a:t>
            </a:r>
          </a:p>
        </p:txBody>
      </p:sp>
      <p:sp>
        <p:nvSpPr>
          <p:cNvPr id="3" name="Text Placeholder 2">
            <a:extLst>
              <a:ext uri="{FF2B5EF4-FFF2-40B4-BE49-F238E27FC236}">
                <a16:creationId xmlns:a16="http://schemas.microsoft.com/office/drawing/2014/main" id="{FDCA3F51-2CEB-7AAE-31AA-0E25BA402CE8}"/>
              </a:ext>
            </a:extLst>
          </p:cNvPr>
          <p:cNvSpPr>
            <a:spLocks noGrp="1"/>
          </p:cNvSpPr>
          <p:nvPr>
            <p:ph type="body" idx="1"/>
          </p:nvPr>
        </p:nvSpPr>
        <p:spPr/>
        <p:txBody>
          <a:bodyPr>
            <a:normAutofit/>
          </a:bodyPr>
          <a:lstStyle/>
          <a:p>
            <a:r>
              <a:rPr lang="en-US" dirty="0"/>
              <a:t>In this lesson you will…</a:t>
            </a:r>
          </a:p>
          <a:p>
            <a:pPr marL="342900" indent="-342900">
              <a:buFont typeface="Arial" panose="020B0604020202020204" pitchFamily="34" charset="0"/>
              <a:buChar char="•"/>
            </a:pPr>
            <a:r>
              <a:rPr lang="en-US" dirty="0"/>
              <a:t>Understand how sound is created.</a:t>
            </a:r>
          </a:p>
          <a:p>
            <a:pPr marL="342900" indent="-342900">
              <a:buFont typeface="Arial" panose="020B0604020202020204" pitchFamily="34" charset="0"/>
              <a:buChar char="•"/>
            </a:pPr>
            <a:r>
              <a:rPr lang="en-US" dirty="0"/>
              <a:t>Understand how human perceive the properties of sound waves.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90644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Autofit/>
          </a:bodyPr>
          <a:lstStyle/>
          <a:p>
            <a:pPr>
              <a:defRPr/>
            </a:pPr>
            <a:r>
              <a:rPr lang="en-US" dirty="0"/>
              <a:t>10-03 Sound</a:t>
            </a:r>
          </a:p>
        </p:txBody>
      </p:sp>
      <p:sp>
        <p:nvSpPr>
          <p:cNvPr id="3" name="Content Placeholder 2"/>
          <p:cNvSpPr>
            <a:spLocks noGrp="1"/>
          </p:cNvSpPr>
          <p:nvPr>
            <p:ph sz="half" idx="1"/>
          </p:nvPr>
        </p:nvSpPr>
        <p:spPr/>
        <p:txBody>
          <a:bodyPr>
            <a:normAutofit lnSpcReduction="10000"/>
          </a:bodyPr>
          <a:lstStyle/>
          <a:p>
            <a:pPr>
              <a:defRPr/>
            </a:pPr>
            <a:r>
              <a:rPr lang="en-US" dirty="0"/>
              <a:t>How sound is made</a:t>
            </a:r>
          </a:p>
          <a:p>
            <a:pPr lvl="1">
              <a:defRPr/>
            </a:pPr>
            <a:r>
              <a:rPr lang="en-US" dirty="0"/>
              <a:t>Some vibrating object like a speaker moves and compresses the air</a:t>
            </a:r>
          </a:p>
          <a:p>
            <a:pPr lvl="1">
              <a:defRPr/>
            </a:pPr>
            <a:r>
              <a:rPr lang="en-US" dirty="0"/>
              <a:t>Air pressure rises called </a:t>
            </a:r>
            <a:r>
              <a:rPr lang="en-US" b="1" i="1" dirty="0"/>
              <a:t>Condensation</a:t>
            </a:r>
            <a:endParaRPr lang="en-US" dirty="0"/>
          </a:p>
          <a:p>
            <a:pPr lvl="1">
              <a:defRPr/>
            </a:pPr>
            <a:r>
              <a:rPr lang="en-US" dirty="0"/>
              <a:t>Condensation moves away at speed of sound</a:t>
            </a:r>
          </a:p>
          <a:p>
            <a:pPr lvl="1">
              <a:defRPr/>
            </a:pPr>
            <a:r>
              <a:rPr lang="en-US" dirty="0"/>
              <a:t>Object moves back creating less air pressure called </a:t>
            </a:r>
            <a:r>
              <a:rPr lang="en-US" b="1" i="1" dirty="0"/>
              <a:t>Rarefaction</a:t>
            </a:r>
            <a:endParaRPr lang="en-US" dirty="0"/>
          </a:p>
          <a:p>
            <a:pPr lvl="1">
              <a:defRPr/>
            </a:pPr>
            <a:r>
              <a:rPr lang="en-US" dirty="0"/>
              <a:t>Rarefaction moves away at speed of sound</a:t>
            </a:r>
          </a:p>
          <a:p>
            <a:pPr lvl="1">
              <a:defRPr/>
            </a:pPr>
            <a:r>
              <a:rPr lang="en-US" dirty="0"/>
              <a:t>Particles move back and forth</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65028"/>
            <a:ext cx="6019800" cy="2888382"/>
          </a:xfrm>
          <a:prstGeom prst="rect">
            <a:avLst/>
          </a:prstGeom>
        </p:spPr>
      </p:pic>
    </p:spTree>
    <p:extLst>
      <p:ext uri="{BB962C8B-B14F-4D97-AF65-F5344CB8AC3E}">
        <p14:creationId xmlns:p14="http://schemas.microsoft.com/office/powerpoint/2010/main" val="151072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Autofit/>
          </a:bodyPr>
          <a:lstStyle/>
          <a:p>
            <a:pPr>
              <a:defRPr/>
            </a:pPr>
            <a:r>
              <a:rPr lang="en-US" dirty="0"/>
              <a:t>10-03 Sound</a:t>
            </a:r>
          </a:p>
        </p:txBody>
      </p:sp>
      <p:sp>
        <p:nvSpPr>
          <p:cNvPr id="2" name="Content Placeholder 1"/>
          <p:cNvSpPr>
            <a:spLocks noGrp="1"/>
          </p:cNvSpPr>
          <p:nvPr>
            <p:ph sz="half" idx="1"/>
          </p:nvPr>
        </p:nvSpPr>
        <p:spPr/>
        <p:txBody>
          <a:bodyPr>
            <a:normAutofit/>
          </a:bodyPr>
          <a:lstStyle/>
          <a:p>
            <a:pPr>
              <a:lnSpc>
                <a:spcPct val="90000"/>
              </a:lnSpc>
              <a:defRPr/>
            </a:pPr>
            <a:r>
              <a:rPr lang="en-US" dirty="0"/>
              <a:t>Distance between consecutive condensations or rarefactions is wavelength</a:t>
            </a:r>
          </a:p>
          <a:p>
            <a:pPr>
              <a:lnSpc>
                <a:spcPct val="90000"/>
              </a:lnSpc>
              <a:defRPr/>
            </a:pPr>
            <a:endParaRPr lang="en-US" dirty="0"/>
          </a:p>
          <a:p>
            <a:pPr>
              <a:lnSpc>
                <a:spcPct val="90000"/>
              </a:lnSpc>
              <a:defRPr/>
            </a:pPr>
            <a:r>
              <a:rPr lang="en-US" dirty="0"/>
              <a:t>String or speaker makes air molecule vibrate</a:t>
            </a:r>
          </a:p>
          <a:p>
            <a:pPr>
              <a:lnSpc>
                <a:spcPct val="90000"/>
              </a:lnSpc>
              <a:defRPr/>
            </a:pPr>
            <a:r>
              <a:rPr lang="en-US" dirty="0"/>
              <a:t>That molecule pushes the next one to vibrate and so on</a:t>
            </a:r>
          </a:p>
          <a:p>
            <a:pPr>
              <a:lnSpc>
                <a:spcPct val="90000"/>
              </a:lnSpc>
              <a:defRPr/>
            </a:pPr>
            <a:r>
              <a:rPr lang="en-US" dirty="0"/>
              <a:t>When it hits the ear, the vibrations are interpreted as sound</a:t>
            </a:r>
          </a:p>
          <a:p>
            <a:endParaRPr lang="en-US" dirty="0"/>
          </a:p>
        </p:txBody>
      </p:sp>
      <p:pic>
        <p:nvPicPr>
          <p:cNvPr id="7"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0990" y="1250398"/>
            <a:ext cx="6524830" cy="5607601"/>
          </a:xfrm>
          <a:prstGeom prst="rect">
            <a:avLst/>
          </a:prstGeom>
        </p:spPr>
      </p:pic>
    </p:spTree>
    <p:extLst>
      <p:ext uri="{BB962C8B-B14F-4D97-AF65-F5344CB8AC3E}">
        <p14:creationId xmlns:p14="http://schemas.microsoft.com/office/powerpoint/2010/main" val="7340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pPr>
              <a:defRPr/>
            </a:pPr>
            <a:r>
              <a:rPr lang="en-US" dirty="0"/>
              <a:t>10-03 Sound</a:t>
            </a:r>
          </a:p>
        </p:txBody>
      </p:sp>
      <p:sp>
        <p:nvSpPr>
          <p:cNvPr id="3" name="Content Placeholder 2"/>
          <p:cNvSpPr>
            <a:spLocks noGrp="1"/>
          </p:cNvSpPr>
          <p:nvPr>
            <p:ph idx="1"/>
          </p:nvPr>
        </p:nvSpPr>
        <p:spPr/>
        <p:txBody>
          <a:bodyPr>
            <a:normAutofit/>
          </a:bodyPr>
          <a:lstStyle/>
          <a:p>
            <a:pPr>
              <a:defRPr/>
            </a:pPr>
            <a:r>
              <a:rPr lang="en-US" dirty="0"/>
              <a:t>1 cycle = 1 condensation + 1 rarefaction</a:t>
            </a:r>
          </a:p>
          <a:p>
            <a:pPr>
              <a:defRPr/>
            </a:pPr>
            <a:r>
              <a:rPr lang="en-US" dirty="0"/>
              <a:t>Frequency = cycles / second</a:t>
            </a:r>
          </a:p>
          <a:p>
            <a:pPr>
              <a:defRPr/>
            </a:pPr>
            <a:r>
              <a:rPr lang="en-US" dirty="0"/>
              <a:t>1000 Hz = 1000 cycles / second</a:t>
            </a:r>
          </a:p>
          <a:p>
            <a:pPr>
              <a:defRPr/>
            </a:pPr>
            <a:endParaRPr lang="en-US" dirty="0"/>
          </a:p>
          <a:p>
            <a:pPr>
              <a:defRPr/>
            </a:pPr>
            <a:r>
              <a:rPr lang="en-US" dirty="0"/>
              <a:t>Each frequency has own tone</a:t>
            </a:r>
          </a:p>
          <a:p>
            <a:pPr lvl="1">
              <a:defRPr/>
            </a:pPr>
            <a:r>
              <a:rPr lang="en-US" dirty="0"/>
              <a:t>Sounds with 1 frequency called </a:t>
            </a:r>
            <a:r>
              <a:rPr lang="en-US" i="1" dirty="0"/>
              <a:t>Pure Tone</a:t>
            </a:r>
          </a:p>
          <a:p>
            <a:pPr>
              <a:defRPr/>
            </a:pPr>
            <a:endParaRPr lang="en-US" dirty="0"/>
          </a:p>
          <a:p>
            <a:pPr>
              <a:defRPr/>
            </a:pPr>
            <a:r>
              <a:rPr lang="en-US" dirty="0"/>
              <a:t>Healthy young people can hear frequencies of 20 to 20,000 Hz</a:t>
            </a:r>
          </a:p>
          <a:p>
            <a:endParaRPr lang="en-US" dirty="0"/>
          </a:p>
        </p:txBody>
      </p:sp>
    </p:spTree>
    <p:extLst>
      <p:ext uri="{BB962C8B-B14F-4D97-AF65-F5344CB8AC3E}">
        <p14:creationId xmlns:p14="http://schemas.microsoft.com/office/powerpoint/2010/main" val="20848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pPr>
              <a:defRPr/>
            </a:pPr>
            <a:r>
              <a:rPr lang="en-US" dirty="0"/>
              <a:t>10-03 Sound</a:t>
            </a:r>
          </a:p>
        </p:txBody>
      </p:sp>
      <p:sp>
        <p:nvSpPr>
          <p:cNvPr id="2" name="Content Placeholder 1"/>
          <p:cNvSpPr>
            <a:spLocks noGrp="1"/>
          </p:cNvSpPr>
          <p:nvPr>
            <p:ph idx="1"/>
          </p:nvPr>
        </p:nvSpPr>
        <p:spPr/>
        <p:txBody>
          <a:bodyPr/>
          <a:lstStyle/>
          <a:p>
            <a:pPr>
              <a:defRPr/>
            </a:pPr>
            <a:r>
              <a:rPr lang="en-US" dirty="0"/>
              <a:t>Brain can interpret frequency as pitch</a:t>
            </a:r>
          </a:p>
          <a:p>
            <a:pPr lvl="1">
              <a:defRPr/>
            </a:pPr>
            <a:r>
              <a:rPr lang="en-US" dirty="0"/>
              <a:t>High </a:t>
            </a:r>
            <a:r>
              <a:rPr lang="en-US" dirty="0" err="1"/>
              <a:t>freq</a:t>
            </a:r>
            <a:r>
              <a:rPr lang="en-US" dirty="0"/>
              <a:t> = high pitch</a:t>
            </a:r>
          </a:p>
          <a:p>
            <a:pPr lvl="1">
              <a:defRPr/>
            </a:pPr>
            <a:r>
              <a:rPr lang="en-US" dirty="0"/>
              <a:t>Subjective because most people don’t have perfect pitch</a:t>
            </a:r>
          </a:p>
          <a:p>
            <a:pPr lvl="1">
              <a:defRPr/>
            </a:pPr>
            <a:endParaRPr lang="en-US" dirty="0"/>
          </a:p>
          <a:p>
            <a:pPr>
              <a:defRPr/>
            </a:pPr>
            <a:r>
              <a:rPr lang="en-US" dirty="0"/>
              <a:t>Some electronic devices can produce and detect exact frequencies</a:t>
            </a:r>
          </a:p>
          <a:p>
            <a:endParaRPr lang="en-US" dirty="0"/>
          </a:p>
        </p:txBody>
      </p:sp>
    </p:spTree>
    <p:extLst>
      <p:ext uri="{BB962C8B-B14F-4D97-AF65-F5344CB8AC3E}">
        <p14:creationId xmlns:p14="http://schemas.microsoft.com/office/powerpoint/2010/main" val="141881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Autofit/>
          </a:bodyPr>
          <a:lstStyle/>
          <a:p>
            <a:pPr>
              <a:defRPr/>
            </a:pPr>
            <a:r>
              <a:rPr lang="en-US" dirty="0"/>
              <a:t>10-03 Sound</a:t>
            </a:r>
          </a:p>
        </p:txBody>
      </p:sp>
      <p:sp>
        <p:nvSpPr>
          <p:cNvPr id="2" name="Content Placeholder 1"/>
          <p:cNvSpPr>
            <a:spLocks noGrp="1"/>
          </p:cNvSpPr>
          <p:nvPr>
            <p:ph idx="1"/>
          </p:nvPr>
        </p:nvSpPr>
        <p:spPr/>
        <p:txBody>
          <a:bodyPr>
            <a:normAutofit/>
          </a:bodyPr>
          <a:lstStyle/>
          <a:p>
            <a:pPr>
              <a:defRPr/>
            </a:pPr>
            <a:r>
              <a:rPr lang="en-US" dirty="0"/>
              <a:t>The condensations have more pressure than the rarefactions</a:t>
            </a:r>
          </a:p>
          <a:p>
            <a:pPr>
              <a:defRPr/>
            </a:pPr>
            <a:r>
              <a:rPr lang="en-US" dirty="0"/>
              <a:t>Amplitude = highest pressure</a:t>
            </a:r>
          </a:p>
          <a:p>
            <a:pPr>
              <a:defRPr/>
            </a:pPr>
            <a:endParaRPr lang="en-US" dirty="0"/>
          </a:p>
          <a:p>
            <a:pPr>
              <a:defRPr/>
            </a:pPr>
            <a:r>
              <a:rPr lang="en-US" dirty="0"/>
              <a:t>Typical conversation, Amp = 0.03 Pa</a:t>
            </a:r>
          </a:p>
          <a:p>
            <a:pPr>
              <a:defRPr/>
            </a:pPr>
            <a:r>
              <a:rPr lang="en-US" dirty="0"/>
              <a:t>Atmospheric air pressure = 101,000 Pa</a:t>
            </a:r>
          </a:p>
          <a:p>
            <a:pPr>
              <a:defRPr/>
            </a:pPr>
            <a:endParaRPr lang="en-US" dirty="0"/>
          </a:p>
          <a:p>
            <a:pPr>
              <a:defRPr/>
            </a:pPr>
            <a:r>
              <a:rPr lang="en-US" dirty="0"/>
              <a:t>Loudness is ear’s interpretation of pressure amplitude</a:t>
            </a:r>
          </a:p>
          <a:p>
            <a:endParaRPr lang="en-US" dirty="0"/>
          </a:p>
        </p:txBody>
      </p:sp>
    </p:spTree>
    <p:extLst>
      <p:ext uri="{BB962C8B-B14F-4D97-AF65-F5344CB8AC3E}">
        <p14:creationId xmlns:p14="http://schemas.microsoft.com/office/powerpoint/2010/main" val="31134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a:defRPr/>
            </a:pPr>
            <a:r>
              <a:rPr lang="en-US" dirty="0"/>
              <a:t>10-03 Sound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defRPr/>
                </a:pPr>
                <a:r>
                  <a:rPr lang="en-US" dirty="0"/>
                  <a:t>For all waves</a:t>
                </a:r>
              </a:p>
              <a:p>
                <a:pPr marL="0" indent="0">
                  <a:buNone/>
                  <a:defRPr/>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r>
                        <a:rPr lang="en-US" i="1">
                          <a:latin typeface="Cambria Math"/>
                        </a:rPr>
                        <m:t>=</m:t>
                      </m:r>
                      <m:r>
                        <a:rPr lang="en-US" i="1">
                          <a:latin typeface="Cambria Math"/>
                        </a:rPr>
                        <m:t>𝑓</m:t>
                      </m:r>
                      <m:r>
                        <a:rPr lang="en-US" i="1">
                          <a:latin typeface="Cambria Math"/>
                        </a:rPr>
                        <m:t>𝜆</m:t>
                      </m:r>
                    </m:oMath>
                  </m:oMathPara>
                </a14:m>
                <a:endParaRPr lang="en-US" dirty="0"/>
              </a:p>
              <a:p>
                <a:pPr>
                  <a:defRPr/>
                </a:pPr>
                <a:endParaRPr lang="en-US" dirty="0"/>
              </a:p>
              <a:p>
                <a:pPr>
                  <a:defRPr/>
                </a:pPr>
                <a:r>
                  <a:rPr lang="en-US" dirty="0"/>
                  <a:t>Sound is transmitted only when molecules collide</a:t>
                </a:r>
              </a:p>
              <a:p>
                <a:pPr>
                  <a:defRPr/>
                </a:pPr>
                <a:r>
                  <a:rPr lang="en-US" dirty="0"/>
                  <a:t>Sound travels slowest in gases, faster in liquids, and fastest in solids</a:t>
                </a:r>
              </a:p>
              <a:p>
                <a:pPr>
                  <a:defRPr/>
                </a:pPr>
                <a:endParaRPr lang="en-US" dirty="0"/>
              </a:p>
              <a:p>
                <a:pPr>
                  <a:defRPr/>
                </a:pPr>
                <a:r>
                  <a:rPr lang="en-US" dirty="0"/>
                  <a:t>Air at 20 </a:t>
                </a:r>
                <a14:m>
                  <m:oMath xmlns:m="http://schemas.openxmlformats.org/officeDocument/2006/math">
                    <m:r>
                      <a:rPr lang="en-US" i="1">
                        <a:latin typeface="Cambria Math" panose="02040503050406030204" pitchFamily="18" charset="0"/>
                      </a:rPr>
                      <m:t>°</m:t>
                    </m:r>
                    <m:r>
                      <m:rPr>
                        <m:sty m:val="p"/>
                      </m:rPr>
                      <a:rPr lang="en-US">
                        <a:latin typeface="Cambria Math" panose="02040503050406030204" pitchFamily="18" charset="0"/>
                      </a:rPr>
                      <m:t>C</m:t>
                    </m:r>
                  </m:oMath>
                </a14:m>
                <a:r>
                  <a:rPr lang="en-US" dirty="0"/>
                  <a:t> </a:t>
                </a:r>
                <a:r>
                  <a:rPr lang="en-US" dirty="0">
                    <a:sym typeface="Wingdings" pitchFamily="2" charset="2"/>
                  </a:rPr>
                  <a:t> 343 m/s</a:t>
                </a:r>
              </a:p>
              <a:p>
                <a:pPr>
                  <a:defRPr/>
                </a:pPr>
                <a:r>
                  <a:rPr lang="en-US" dirty="0">
                    <a:sym typeface="Wingdings" pitchFamily="2" charset="2"/>
                  </a:rPr>
                  <a:t>Fresh Water  1482 m/s</a:t>
                </a:r>
              </a:p>
              <a:p>
                <a:pPr>
                  <a:defRPr/>
                </a:pPr>
                <a:r>
                  <a:rPr lang="en-US" dirty="0">
                    <a:sym typeface="Wingdings" pitchFamily="2" charset="2"/>
                  </a:rPr>
                  <a:t>Steel  5960 m/s</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5664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ASTUTE-CLASS-SUBMARINE-2_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p:txBody>
          <a:bodyPr>
            <a:noAutofit/>
          </a:bodyPr>
          <a:lstStyle/>
          <a:p>
            <a:pPr>
              <a:defRPr/>
            </a:pPr>
            <a:r>
              <a:rPr lang="en-US" dirty="0"/>
              <a:t>10-03 Sound</a:t>
            </a:r>
          </a:p>
        </p:txBody>
      </p:sp>
      <p:sp>
        <p:nvSpPr>
          <p:cNvPr id="2" name="Content Placeholder 1"/>
          <p:cNvSpPr>
            <a:spLocks noGrp="1"/>
          </p:cNvSpPr>
          <p:nvPr>
            <p:ph sz="quarter" idx="13"/>
          </p:nvPr>
        </p:nvSpPr>
        <p:spPr/>
        <p:txBody>
          <a:bodyPr>
            <a:normAutofit/>
          </a:bodyPr>
          <a:lstStyle/>
          <a:p>
            <a:pPr>
              <a:defRPr/>
            </a:pPr>
            <a:r>
              <a:rPr lang="en-US" dirty="0">
                <a:solidFill>
                  <a:srgbClr val="FFFF00"/>
                </a:solidFill>
              </a:rPr>
              <a:t>Sonar (</a:t>
            </a:r>
            <a:r>
              <a:rPr lang="en-US" b="1" dirty="0">
                <a:solidFill>
                  <a:srgbClr val="FFFF00"/>
                </a:solidFill>
              </a:rPr>
              <a:t>So</a:t>
            </a:r>
            <a:r>
              <a:rPr lang="en-US" dirty="0">
                <a:solidFill>
                  <a:srgbClr val="FFFF00"/>
                </a:solidFill>
              </a:rPr>
              <a:t>und </a:t>
            </a:r>
            <a:r>
              <a:rPr lang="en-US" b="1" dirty="0">
                <a:solidFill>
                  <a:srgbClr val="FFFF00"/>
                </a:solidFill>
              </a:rPr>
              <a:t>Na</a:t>
            </a:r>
            <a:r>
              <a:rPr lang="en-US" dirty="0">
                <a:solidFill>
                  <a:srgbClr val="FFFF00"/>
                </a:solidFill>
              </a:rPr>
              <a:t>vigation </a:t>
            </a:r>
            <a:r>
              <a:rPr lang="en-US" b="1" dirty="0">
                <a:solidFill>
                  <a:srgbClr val="FFFF00"/>
                </a:solidFill>
              </a:rPr>
              <a:t>R</a:t>
            </a:r>
            <a:r>
              <a:rPr lang="en-US" dirty="0">
                <a:solidFill>
                  <a:srgbClr val="FFFF00"/>
                </a:solidFill>
              </a:rPr>
              <a:t>anging)</a:t>
            </a:r>
          </a:p>
          <a:p>
            <a:pPr>
              <a:defRPr/>
            </a:pPr>
            <a:r>
              <a:rPr lang="en-US" dirty="0">
                <a:solidFill>
                  <a:srgbClr val="FFFF00"/>
                </a:solidFill>
              </a:rPr>
              <a:t>Sound is emitted from the hull of a ship.</a:t>
            </a:r>
          </a:p>
          <a:p>
            <a:pPr>
              <a:defRPr/>
            </a:pPr>
            <a:r>
              <a:rPr lang="en-US" dirty="0">
                <a:solidFill>
                  <a:srgbClr val="FFFF00"/>
                </a:solidFill>
              </a:rPr>
              <a:t>It bounces off some object.</a:t>
            </a:r>
          </a:p>
          <a:p>
            <a:pPr>
              <a:defRPr/>
            </a:pPr>
            <a:r>
              <a:rPr lang="en-US" dirty="0">
                <a:solidFill>
                  <a:srgbClr val="FFFF00"/>
                </a:solidFill>
              </a:rPr>
              <a:t>The echo returns to a receiver on the hull of the ship</a:t>
            </a:r>
          </a:p>
          <a:p>
            <a:pPr>
              <a:defRPr/>
            </a:pPr>
            <a:r>
              <a:rPr lang="en-US" dirty="0">
                <a:solidFill>
                  <a:srgbClr val="FFFF00"/>
                </a:solidFill>
              </a:rPr>
              <a:t>How far away is a ship if it takes 3.4 s to receive a return signal in seawater?</a:t>
            </a:r>
          </a:p>
          <a:p>
            <a:pPr lvl="1">
              <a:defRPr/>
            </a:pPr>
            <a:r>
              <a:rPr lang="en-US" dirty="0">
                <a:solidFill>
                  <a:srgbClr val="FFFF00"/>
                </a:solidFill>
              </a:rPr>
              <a:t>d = 2618 m</a:t>
            </a:r>
          </a:p>
        </p:txBody>
      </p:sp>
    </p:spTree>
    <p:extLst>
      <p:ext uri="{BB962C8B-B14F-4D97-AF65-F5344CB8AC3E}">
        <p14:creationId xmlns:p14="http://schemas.microsoft.com/office/powerpoint/2010/main" val="166158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Autofit/>
          </a:bodyPr>
          <a:lstStyle/>
          <a:p>
            <a:pPr>
              <a:defRPr/>
            </a:pPr>
            <a:r>
              <a:rPr lang="en-US" dirty="0"/>
              <a:t>10-01 Waves</a:t>
            </a:r>
          </a:p>
        </p:txBody>
      </p:sp>
      <p:sp>
        <p:nvSpPr>
          <p:cNvPr id="2" name="Content Placeholder 1"/>
          <p:cNvSpPr>
            <a:spLocks noGrp="1"/>
          </p:cNvSpPr>
          <p:nvPr>
            <p:ph idx="1"/>
          </p:nvPr>
        </p:nvSpPr>
        <p:spPr/>
        <p:txBody>
          <a:bodyPr>
            <a:normAutofit/>
          </a:bodyPr>
          <a:lstStyle/>
          <a:p>
            <a:pPr marL="0" indent="0">
              <a:buNone/>
              <a:defRPr/>
            </a:pPr>
            <a:r>
              <a:rPr lang="en-US" dirty="0"/>
              <a:t>Waves</a:t>
            </a:r>
          </a:p>
          <a:p>
            <a:pPr>
              <a:defRPr/>
            </a:pPr>
            <a:r>
              <a:rPr lang="en-US" dirty="0"/>
              <a:t>A traveling disturbance</a:t>
            </a:r>
          </a:p>
          <a:p>
            <a:pPr>
              <a:defRPr/>
            </a:pPr>
            <a:r>
              <a:rPr lang="en-US" dirty="0"/>
              <a:t>Carries energy from place to place</a:t>
            </a:r>
          </a:p>
          <a:p>
            <a:pPr>
              <a:defRPr/>
            </a:pPr>
            <a:endParaRPr lang="en-US" dirty="0"/>
          </a:p>
          <a:p>
            <a:pPr>
              <a:defRPr/>
            </a:pPr>
            <a:r>
              <a:rPr lang="en-US" dirty="0"/>
              <a:t>When a boat makes a wave, </a:t>
            </a:r>
          </a:p>
          <a:p>
            <a:pPr lvl="1">
              <a:defRPr/>
            </a:pPr>
            <a:r>
              <a:rPr lang="en-US" dirty="0"/>
              <a:t>the water itself does not get up and move</a:t>
            </a:r>
          </a:p>
          <a:p>
            <a:pPr lvl="1">
              <a:defRPr/>
            </a:pPr>
            <a:r>
              <a:rPr lang="en-US" dirty="0"/>
              <a:t>the water pushes a little, then moves back</a:t>
            </a:r>
          </a:p>
          <a:p>
            <a:pPr lvl="1">
              <a:defRPr/>
            </a:pPr>
            <a:r>
              <a:rPr lang="en-US" dirty="0"/>
              <a:t>energy is transferred in the wave and is what you feel</a:t>
            </a:r>
          </a:p>
          <a:p>
            <a:endParaRPr lang="en-US" dirty="0"/>
          </a:p>
        </p:txBody>
      </p:sp>
    </p:spTree>
    <p:extLst>
      <p:ext uri="{BB962C8B-B14F-4D97-AF65-F5344CB8AC3E}">
        <p14:creationId xmlns:p14="http://schemas.microsoft.com/office/powerpoint/2010/main" val="194177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10-03 Homework</a:t>
            </a:r>
          </a:p>
        </p:txBody>
      </p:sp>
      <p:sp>
        <p:nvSpPr>
          <p:cNvPr id="5" name="Content Placeholder 4"/>
          <p:cNvSpPr>
            <a:spLocks noGrp="1"/>
          </p:cNvSpPr>
          <p:nvPr>
            <p:ph idx="1"/>
          </p:nvPr>
        </p:nvSpPr>
        <p:spPr/>
        <p:txBody>
          <a:bodyPr/>
          <a:lstStyle/>
          <a:p>
            <a:r>
              <a:rPr lang="en-US" dirty="0"/>
              <a:t>Speed your way through these sound problems.</a:t>
            </a:r>
          </a:p>
          <a:p>
            <a:endParaRPr lang="en-US" dirty="0"/>
          </a:p>
          <a:p>
            <a:r>
              <a:rPr lang="en-US" dirty="0"/>
              <a:t>Read </a:t>
            </a:r>
          </a:p>
          <a:p>
            <a:pPr lvl="1"/>
            <a:r>
              <a:rPr lang="en-US" dirty="0"/>
              <a:t>OpenStax College Physics 2e 17.3</a:t>
            </a:r>
          </a:p>
          <a:p>
            <a:pPr lvl="1"/>
            <a:r>
              <a:rPr lang="en-US" dirty="0"/>
              <a:t>OR</a:t>
            </a:r>
          </a:p>
          <a:p>
            <a:pPr lvl="1"/>
            <a:r>
              <a:rPr lang="en-US" dirty="0"/>
              <a:t>OpenStax High School Physics 14.1, 2</a:t>
            </a:r>
          </a:p>
          <a:p>
            <a:endParaRPr lang="en-US" dirty="0"/>
          </a:p>
        </p:txBody>
      </p:sp>
    </p:spTree>
    <p:extLst>
      <p:ext uri="{BB962C8B-B14F-4D97-AF65-F5344CB8AC3E}">
        <p14:creationId xmlns:p14="http://schemas.microsoft.com/office/powerpoint/2010/main" val="2442822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D4B1-D603-24B5-0640-0C3298F483E3}"/>
              </a:ext>
            </a:extLst>
          </p:cNvPr>
          <p:cNvSpPr>
            <a:spLocks noGrp="1"/>
          </p:cNvSpPr>
          <p:nvPr>
            <p:ph type="title"/>
          </p:nvPr>
        </p:nvSpPr>
        <p:spPr/>
        <p:txBody>
          <a:bodyPr/>
          <a:lstStyle/>
          <a:p>
            <a:r>
              <a:rPr lang="en-US" dirty="0"/>
              <a:t>10-04 Intensity </a:t>
            </a:r>
          </a:p>
        </p:txBody>
      </p:sp>
      <p:sp>
        <p:nvSpPr>
          <p:cNvPr id="3" name="Text Placeholder 2">
            <a:extLst>
              <a:ext uri="{FF2B5EF4-FFF2-40B4-BE49-F238E27FC236}">
                <a16:creationId xmlns:a16="http://schemas.microsoft.com/office/drawing/2014/main" id="{FDCA3F51-2CEB-7AAE-31AA-0E25BA402CE8}"/>
              </a:ext>
            </a:extLst>
          </p:cNvPr>
          <p:cNvSpPr>
            <a:spLocks noGrp="1"/>
          </p:cNvSpPr>
          <p:nvPr>
            <p:ph type="body" idx="1"/>
          </p:nvPr>
        </p:nvSpPr>
        <p:spPr/>
        <p:txBody>
          <a:bodyPr>
            <a:normAutofit/>
          </a:bodyPr>
          <a:lstStyle/>
          <a:p>
            <a:r>
              <a:rPr lang="en-US" dirty="0"/>
              <a:t>In this lesson you will…</a:t>
            </a:r>
          </a:p>
          <a:p>
            <a:pPr marL="342900" indent="-342900">
              <a:buFont typeface="Arial" panose="020B0604020202020204" pitchFamily="34" charset="0"/>
              <a:buChar char="•"/>
            </a:pPr>
            <a:r>
              <a:rPr lang="en-US" dirty="0"/>
              <a:t>Understand how human perceive the properties of sound waves.</a:t>
            </a:r>
          </a:p>
          <a:p>
            <a:pPr marL="342900" indent="-342900">
              <a:buFont typeface="Arial" panose="020B0604020202020204" pitchFamily="34" charset="0"/>
              <a:buChar char="•"/>
            </a:pPr>
            <a:r>
              <a:rPr lang="en-US" dirty="0"/>
              <a:t>Use the decibel scale.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189918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10-04 Intensity </a:t>
            </a:r>
          </a:p>
        </p:txBody>
      </p:sp>
      <p:sp>
        <p:nvSpPr>
          <p:cNvPr id="2" name="Content Placeholder 1"/>
          <p:cNvSpPr>
            <a:spLocks noGrp="1"/>
          </p:cNvSpPr>
          <p:nvPr>
            <p:ph idx="1"/>
          </p:nvPr>
        </p:nvSpPr>
        <p:spPr/>
        <p:txBody>
          <a:bodyPr/>
          <a:lstStyle/>
          <a:p>
            <a:pPr>
              <a:defRPr/>
            </a:pPr>
            <a:r>
              <a:rPr lang="en-US" dirty="0"/>
              <a:t>Sound waves carry energy that can do work</a:t>
            </a:r>
          </a:p>
          <a:p>
            <a:pPr>
              <a:defRPr/>
            </a:pPr>
            <a:endParaRPr lang="en-US" dirty="0"/>
          </a:p>
          <a:p>
            <a:pPr>
              <a:defRPr/>
            </a:pPr>
            <a:r>
              <a:rPr lang="en-US" dirty="0"/>
              <a:t>Amount of energy transported per second = power</a:t>
            </a:r>
          </a:p>
          <a:p>
            <a:pPr>
              <a:defRPr/>
            </a:pPr>
            <a:endParaRPr lang="en-US" dirty="0"/>
          </a:p>
          <a:p>
            <a:pPr>
              <a:defRPr/>
            </a:pPr>
            <a:r>
              <a:rPr lang="en-US" dirty="0"/>
              <a:t>Units: J/s = W</a:t>
            </a:r>
          </a:p>
          <a:p>
            <a:endParaRPr lang="en-US" dirty="0"/>
          </a:p>
        </p:txBody>
      </p:sp>
    </p:spTree>
    <p:extLst>
      <p:ext uri="{BB962C8B-B14F-4D97-AF65-F5344CB8AC3E}">
        <p14:creationId xmlns:p14="http://schemas.microsoft.com/office/powerpoint/2010/main" val="14250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a:defRPr/>
            </a:pPr>
            <a:r>
              <a:rPr lang="en-US" dirty="0"/>
              <a:t>10-04 Intensity </a:t>
            </a:r>
          </a:p>
        </p:txBody>
      </p:sp>
      <mc:AlternateContent xmlns:mc="http://schemas.openxmlformats.org/markup-compatibility/2006" xmlns:a14="http://schemas.microsoft.com/office/drawing/2010/main">
        <mc:Choice Requires="a14">
          <p:sp>
            <p:nvSpPr>
              <p:cNvPr id="2" name="Content Placeholder 1"/>
              <p:cNvSpPr>
                <a:spLocks noGrp="1"/>
              </p:cNvSpPr>
              <p:nvPr>
                <p:ph sz="half" idx="1"/>
              </p:nvPr>
            </p:nvSpPr>
            <p:spPr/>
            <p:txBody>
              <a:bodyPr>
                <a:normAutofit/>
              </a:bodyPr>
              <a:lstStyle/>
              <a:p>
                <a:pPr>
                  <a:defRPr/>
                </a:pPr>
                <a:r>
                  <a:rPr lang="en-US" dirty="0"/>
                  <a:t>As sound moves away from a source, it spreads out over a larger and larger area</a:t>
                </a:r>
              </a:p>
              <a:p>
                <a:pPr>
                  <a:defRPr/>
                </a:pPr>
                <a:r>
                  <a:rPr lang="en-US" dirty="0"/>
                  <a:t>As the areas get bigger, intensity at any 1 point is less</a:t>
                </a:r>
              </a:p>
              <a:p>
                <a:pPr>
                  <a:defRPr/>
                </a:pPr>
                <a14:m>
                  <m:oMath xmlns:m="http://schemas.openxmlformats.org/officeDocument/2006/math">
                    <m:r>
                      <a:rPr lang="en-US" i="1" dirty="0" smtClean="0">
                        <a:latin typeface="Cambria Math" panose="02040503050406030204" pitchFamily="18" charset="0"/>
                      </a:rPr>
                      <m:t>𝐼</m:t>
                    </m:r>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a:rPr lang="en-US" i="1" dirty="0" smtClean="0">
                            <a:latin typeface="Cambria Math" panose="02040503050406030204" pitchFamily="18" charset="0"/>
                          </a:rPr>
                          <m:t>𝑃</m:t>
                        </m:r>
                      </m:num>
                      <m:den>
                        <m:r>
                          <a:rPr lang="en-US" i="1" dirty="0" smtClean="0">
                            <a:latin typeface="Cambria Math" panose="02040503050406030204" pitchFamily="18" charset="0"/>
                          </a:rPr>
                          <m:t>𝐴</m:t>
                        </m:r>
                      </m:den>
                    </m:f>
                  </m:oMath>
                </a14:m>
                <a:endParaRPr lang="en-US" dirty="0"/>
              </a:p>
              <a:p>
                <a:pPr>
                  <a:defRPr/>
                </a:pPr>
                <a:r>
                  <a:rPr lang="en-US" dirty="0"/>
                  <a:t>Units: W/m</a:t>
                </a:r>
                <a:r>
                  <a:rPr lang="en-US" baseline="30000" dirty="0"/>
                  <a:t>2</a:t>
                </a: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blipFill>
                <a:blip r:embed="rId3"/>
                <a:stretch>
                  <a:fillRect l="-3846" t="-4384" r="-3947"/>
                </a:stretch>
              </a:blipFill>
            </p:spPr>
            <p:txBody>
              <a:bodyPr/>
              <a:lstStyle/>
              <a:p>
                <a:r>
                  <a:rPr lang="en-US">
                    <a:noFill/>
                  </a:rPr>
                  <a:t> </a:t>
                </a:r>
              </a:p>
            </p:txBody>
          </p:sp>
        </mc:Fallback>
      </mc:AlternateContent>
      <p:pic>
        <p:nvPicPr>
          <p:cNvPr id="9" name="Picture 4" descr="F1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6194351" y="1997932"/>
            <a:ext cx="5997649" cy="380850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2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10-04 Intensity </a:t>
            </a:r>
          </a:p>
        </p:txBody>
      </p:sp>
      <p:pic>
        <p:nvPicPr>
          <p:cNvPr id="5" name="shockwave no audio.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73263" y="1701800"/>
            <a:ext cx="8245475" cy="4673600"/>
          </a:xfrm>
        </p:spPr>
      </p:pic>
    </p:spTree>
    <p:extLst>
      <p:ext uri="{BB962C8B-B14F-4D97-AF65-F5344CB8AC3E}">
        <p14:creationId xmlns:p14="http://schemas.microsoft.com/office/powerpoint/2010/main" val="897665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10-04 Intensity </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defRPr/>
                </a:pPr>
                <a:r>
                  <a:rPr lang="en-US" dirty="0"/>
                  <a:t>If sound is transmitted uniformly in all directions, the areas are the surfaces of spheres.</a:t>
                </a:r>
              </a:p>
              <a:p>
                <a:pPr>
                  <a:defRPr/>
                </a:pPr>
                <a14:m>
                  <m:oMath xmlns:m="http://schemas.openxmlformats.org/officeDocument/2006/math">
                    <m:sSub>
                      <m:sSubPr>
                        <m:ctrlPr>
                          <a:rPr lang="en-US" i="1" dirty="0">
                            <a:latin typeface="Cambria Math" panose="02040503050406030204" pitchFamily="18" charset="0"/>
                          </a:rPr>
                        </m:ctrlPr>
                      </m:sSubPr>
                      <m:e>
                        <m:r>
                          <a:rPr lang="en-US" i="1" dirty="0">
                            <a:latin typeface="Cambria Math"/>
                          </a:rPr>
                          <m:t>𝐴</m:t>
                        </m:r>
                      </m:e>
                      <m:sub>
                        <m:r>
                          <a:rPr lang="en-US" i="1" dirty="0">
                            <a:latin typeface="Cambria Math"/>
                          </a:rPr>
                          <m:t>𝑠𝑝h𝑒𝑟𝑒</m:t>
                        </m:r>
                      </m:sub>
                    </m:sSub>
                    <m:r>
                      <a:rPr lang="en-US" i="1" dirty="0">
                        <a:latin typeface="Cambria Math"/>
                      </a:rPr>
                      <m:t>=4</m:t>
                    </m:r>
                    <m:r>
                      <a:rPr lang="en-US" i="1" dirty="0">
                        <a:latin typeface="Cambria Math"/>
                        <a:sym typeface="Symbol" pitchFamily="18" charset="2"/>
                      </a:rPr>
                      <m:t>𝜋</m:t>
                    </m:r>
                    <m:sSup>
                      <m:sSupPr>
                        <m:ctrlPr>
                          <a:rPr lang="en-US" i="1" dirty="0">
                            <a:latin typeface="Cambria Math" panose="02040503050406030204" pitchFamily="18" charset="0"/>
                            <a:sym typeface="Symbol" pitchFamily="18" charset="2"/>
                          </a:rPr>
                        </m:ctrlPr>
                      </m:sSupPr>
                      <m:e>
                        <m:r>
                          <m:rPr>
                            <m:sty m:val="p"/>
                          </m:rPr>
                          <a:rPr lang="en-US" i="1" dirty="0">
                            <a:latin typeface="Cambria Math"/>
                            <a:sym typeface="Symbol" pitchFamily="18" charset="2"/>
                          </a:rPr>
                          <m:t>r</m:t>
                        </m:r>
                      </m:e>
                      <m:sup>
                        <m:r>
                          <a:rPr lang="en-US" i="1" dirty="0">
                            <a:latin typeface="Cambria Math"/>
                            <a:sym typeface="Symbol" pitchFamily="18" charset="2"/>
                          </a:rPr>
                          <m:t>2</m:t>
                        </m:r>
                      </m:sup>
                    </m:sSup>
                  </m:oMath>
                </a14:m>
                <a:endParaRPr lang="en-US" dirty="0">
                  <a:sym typeface="Symbol" pitchFamily="18" charset="2"/>
                </a:endParaRPr>
              </a:p>
              <a:p>
                <a:pPr>
                  <a:defRPr/>
                </a:pPr>
                <a:endParaRPr lang="en-US" dirty="0">
                  <a:sym typeface="Symbol" pitchFamily="18" charset="2"/>
                </a:endParaRPr>
              </a:p>
              <a:p>
                <a:pPr>
                  <a:defRPr/>
                </a:pPr>
                <a14:m>
                  <m:oMath xmlns:m="http://schemas.openxmlformats.org/officeDocument/2006/math">
                    <m:sSub>
                      <m:sSubPr>
                        <m:ctrlPr>
                          <a:rPr lang="en-US" i="1" dirty="0">
                            <a:latin typeface="Cambria Math" panose="02040503050406030204" pitchFamily="18" charset="0"/>
                            <a:sym typeface="Symbol" pitchFamily="18" charset="2"/>
                          </a:rPr>
                        </m:ctrlPr>
                      </m:sSubPr>
                      <m:e>
                        <m:r>
                          <a:rPr lang="en-US" i="1" dirty="0">
                            <a:latin typeface="Cambria Math"/>
                            <a:sym typeface="Symbol" pitchFamily="18" charset="2"/>
                          </a:rPr>
                          <m:t>𝐼</m:t>
                        </m:r>
                      </m:e>
                      <m:sub>
                        <m:r>
                          <a:rPr lang="en-US" i="1" dirty="0">
                            <a:latin typeface="Cambria Math"/>
                            <a:sym typeface="Symbol" pitchFamily="18" charset="2"/>
                          </a:rPr>
                          <m:t>𝑢𝑛𝑖𝑓𝑜𝑟𝑚</m:t>
                        </m:r>
                      </m:sub>
                    </m:sSub>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r>
                          <a:rPr lang="en-US" i="1" dirty="0">
                            <a:latin typeface="Cambria Math"/>
                            <a:sym typeface="Symbol" pitchFamily="18" charset="2"/>
                          </a:rPr>
                          <m:t>𝑃</m:t>
                        </m:r>
                      </m:num>
                      <m:den>
                        <m:r>
                          <a:rPr lang="en-US" i="1" dirty="0">
                            <a:latin typeface="Cambria Math"/>
                          </a:rPr>
                          <m:t>4</m:t>
                        </m:r>
                        <m:r>
                          <a:rPr lang="en-US" i="1" dirty="0">
                            <a:latin typeface="Cambria Math"/>
                          </a:rPr>
                          <m:t>𝜋</m:t>
                        </m:r>
                        <m:sSup>
                          <m:sSupPr>
                            <m:ctrlPr>
                              <a:rPr lang="en-US" i="1" dirty="0">
                                <a:latin typeface="Cambria Math" panose="02040503050406030204" pitchFamily="18" charset="0"/>
                                <a:sym typeface="Symbol" pitchFamily="18" charset="2"/>
                              </a:rPr>
                            </m:ctrlPr>
                          </m:sSupPr>
                          <m:e>
                            <m:r>
                              <m:rPr>
                                <m:sty m:val="p"/>
                              </m:rPr>
                              <a:rPr lang="en-US" i="1" dirty="0">
                                <a:latin typeface="Cambria Math"/>
                                <a:sym typeface="Symbol" pitchFamily="18" charset="2"/>
                              </a:rPr>
                              <m:t>r</m:t>
                            </m:r>
                          </m:e>
                          <m:sup>
                            <m:r>
                              <a:rPr lang="en-US" i="1" dirty="0">
                                <a:latin typeface="Cambria Math"/>
                                <a:sym typeface="Symbol" pitchFamily="18" charset="2"/>
                              </a:rPr>
                              <m:t>2</m:t>
                            </m:r>
                          </m:sup>
                        </m:sSup>
                      </m:den>
                    </m:f>
                  </m:oMath>
                </a14:m>
                <a:endParaRPr lang="en-US" dirty="0">
                  <a:sym typeface="Symbol" pitchFamily="18" charset="2"/>
                </a:endParaRPr>
              </a:p>
              <a:p>
                <a:pPr>
                  <a:defRPr/>
                </a:pPr>
                <a:endParaRPr lang="en-US" dirty="0">
                  <a:sym typeface="Symbol" pitchFamily="18" charset="2"/>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00" t="-2009"/>
                </a:stretch>
              </a:blipFill>
            </p:spPr>
            <p:txBody>
              <a:bodyPr/>
              <a:lstStyle/>
              <a:p>
                <a:r>
                  <a:rPr lang="en-US">
                    <a:noFill/>
                  </a:rPr>
                  <a:t> </a:t>
                </a:r>
              </a:p>
            </p:txBody>
          </p:sp>
        </mc:Fallback>
      </mc:AlternateContent>
    </p:spTree>
    <p:extLst>
      <p:ext uri="{BB962C8B-B14F-4D97-AF65-F5344CB8AC3E}">
        <p14:creationId xmlns:p14="http://schemas.microsoft.com/office/powerpoint/2010/main" val="9331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10-04 Intensity </a:t>
            </a:r>
          </a:p>
        </p:txBody>
      </p:sp>
      <mc:AlternateContent xmlns:mc="http://schemas.openxmlformats.org/markup-compatibility/2006" xmlns:a14="http://schemas.microsoft.com/office/drawing/2010/main">
        <mc:Choice Requires="a14">
          <p:sp>
            <p:nvSpPr>
              <p:cNvPr id="5" name="Content Placeholder 4"/>
              <p:cNvSpPr>
                <a:spLocks noGrp="1"/>
              </p:cNvSpPr>
              <p:nvPr>
                <p:ph idx="1"/>
              </p:nvPr>
            </p:nvSpPr>
            <p:spPr/>
            <p:txBody>
              <a:bodyPr/>
              <a:lstStyle/>
              <a:p>
                <a:r>
                  <a:rPr lang="en-US" dirty="0"/>
                  <a:t>Intensity is proportional to amplitude</a:t>
                </a:r>
                <a:r>
                  <a:rPr lang="en-US" baseline="30000" dirty="0"/>
                  <a:t>2</a:t>
                </a: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a:rPr>
                        <m:t>𝐼</m:t>
                      </m:r>
                      <m:r>
                        <a:rPr lang="en-US" i="1">
                          <a:latin typeface="Cambria Math"/>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m:rPr>
                                      <m:sty m:val="p"/>
                                    </m:rPr>
                                    <a:rPr lang="en-US">
                                      <a:latin typeface="Cambria Math"/>
                                    </a:rPr>
                                    <m:t>Δ</m:t>
                                  </m:r>
                                  <m:r>
                                    <a:rPr lang="en-US" i="1">
                                      <a:latin typeface="Cambria Math"/>
                                    </a:rPr>
                                    <m:t>𝑝</m:t>
                                  </m:r>
                                </m:e>
                              </m:d>
                            </m:e>
                            <m:sup>
                              <m:r>
                                <a:rPr lang="en-US" i="1">
                                  <a:latin typeface="Cambria Math"/>
                                </a:rPr>
                                <m:t>2</m:t>
                              </m:r>
                            </m:sup>
                          </m:sSup>
                        </m:num>
                        <m:den>
                          <m:r>
                            <a:rPr lang="en-US" i="1">
                              <a:latin typeface="Cambria Math"/>
                            </a:rPr>
                            <m:t>2</m:t>
                          </m:r>
                          <m:r>
                            <a:rPr lang="en-US" i="1">
                              <a:latin typeface="Cambria Math"/>
                            </a:rPr>
                            <m:t>𝜌</m:t>
                          </m:r>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den>
                      </m:f>
                    </m:oMath>
                  </m:oMathPara>
                </a14:m>
                <a:endParaRPr lang="en-US" dirty="0"/>
              </a:p>
              <a:p>
                <a:pPr lvl="1"/>
                <a:r>
                  <a:rPr lang="en-US" dirty="0"/>
                  <a:t>where</a:t>
                </a:r>
              </a:p>
              <a:p>
                <a:pPr lvl="2"/>
                <a14:m>
                  <m:oMath xmlns:m="http://schemas.openxmlformats.org/officeDocument/2006/math">
                    <m:r>
                      <m:rPr>
                        <m:sty m:val="p"/>
                      </m:rPr>
                      <a:rPr lang="en-US">
                        <a:latin typeface="Cambria Math"/>
                      </a:rPr>
                      <m:t>Δ</m:t>
                    </m:r>
                    <m:r>
                      <a:rPr lang="en-US" i="1">
                        <a:latin typeface="Cambria Math"/>
                      </a:rPr>
                      <m:t>𝑝</m:t>
                    </m:r>
                  </m:oMath>
                </a14:m>
                <a:r>
                  <a:rPr lang="en-US" dirty="0"/>
                  <a:t> = pressure amplitude</a:t>
                </a:r>
              </a:p>
              <a:p>
                <a:pPr lvl="2"/>
                <a14:m>
                  <m:oMath xmlns:m="http://schemas.openxmlformats.org/officeDocument/2006/math">
                    <m:r>
                      <a:rPr lang="en-US" i="1">
                        <a:latin typeface="Cambria Math"/>
                      </a:rPr>
                      <m:t>𝜌</m:t>
                    </m:r>
                  </m:oMath>
                </a14:m>
                <a:r>
                  <a:rPr lang="en-US" dirty="0"/>
                  <a:t> = density of the medium</a:t>
                </a:r>
              </a:p>
              <a:p>
                <a:pPr lvl="2"/>
                <a14:m>
                  <m:oMath xmlns:m="http://schemas.openxmlformats.org/officeDocument/2006/math">
                    <m:sSub>
                      <m:sSubPr>
                        <m:ctrlPr>
                          <a:rPr lang="en-US" i="1">
                            <a:latin typeface="Cambria Math" panose="02040503050406030204" pitchFamily="18" charset="0"/>
                          </a:rPr>
                        </m:ctrlPr>
                      </m:sSubPr>
                      <m:e>
                        <m:r>
                          <a:rPr lang="en-US" i="1">
                            <a:latin typeface="Cambria Math"/>
                          </a:rPr>
                          <m:t>𝑣</m:t>
                        </m:r>
                      </m:e>
                      <m:sub>
                        <m:r>
                          <a:rPr lang="en-US" i="1">
                            <a:latin typeface="Cambria Math"/>
                          </a:rPr>
                          <m:t>𝑤</m:t>
                        </m:r>
                      </m:sub>
                    </m:sSub>
                  </m:oMath>
                </a14:m>
                <a:r>
                  <a:rPr lang="en-US" dirty="0"/>
                  <a:t> = speed of the wave</a:t>
                </a:r>
              </a:p>
              <a:p>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40545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8"/>
          <p:cNvSpPr>
            <a:spLocks noChangeArrowheads="1"/>
          </p:cNvSpPr>
          <p:nvPr/>
        </p:nvSpPr>
        <p:spPr bwMode="auto">
          <a:xfrm>
            <a:off x="0" y="0"/>
            <a:ext cx="12192000" cy="6858000"/>
          </a:xfrm>
          <a:prstGeom prst="rect">
            <a:avLst/>
          </a:prstGeom>
          <a:solidFill>
            <a:srgbClr val="000000"/>
          </a:solidFill>
          <a:ln w="9525">
            <a:solidFill>
              <a:srgbClr val="000000"/>
            </a:solidFill>
            <a:miter lim="800000"/>
            <a:headEnd/>
            <a:tailEnd/>
          </a:ln>
        </p:spPr>
        <p:txBody>
          <a:bodyPr wrap="none" anchor="ctr"/>
          <a:lstStyle/>
          <a:p>
            <a:endParaRPr lang="en-US" sz="2400"/>
          </a:p>
        </p:txBody>
      </p:sp>
      <p:pic>
        <p:nvPicPr>
          <p:cNvPr id="40963" name="Picture 6" descr="fireworks-17"/>
          <p:cNvPicPr>
            <a:picLocks noChangeAspect="1" noChangeArrowheads="1"/>
          </p:cNvPicPr>
          <p:nvPr/>
        </p:nvPicPr>
        <p:blipFill>
          <a:blip r:embed="rId3">
            <a:extLst>
              <a:ext uri="{28A0092B-C50C-407E-A947-70E740481C1C}">
                <a14:useLocalDpi xmlns:a14="http://schemas.microsoft.com/office/drawing/2010/main" val="0"/>
              </a:ext>
            </a:extLst>
          </a:blip>
          <a:srcRect r="35834" b="26666"/>
          <a:stretch>
            <a:fillRect/>
          </a:stretch>
        </p:blipFill>
        <p:spPr bwMode="auto">
          <a:xfrm>
            <a:off x="4368800" y="1828800"/>
            <a:ext cx="7823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2"/>
          <p:cNvSpPr>
            <a:spLocks noGrp="1" noChangeArrowheads="1"/>
          </p:cNvSpPr>
          <p:nvPr>
            <p:ph type="title"/>
          </p:nvPr>
        </p:nvSpPr>
        <p:spPr/>
        <p:txBody>
          <a:bodyPr>
            <a:normAutofit/>
          </a:bodyPr>
          <a:lstStyle/>
          <a:p>
            <a:pPr>
              <a:defRPr/>
            </a:pPr>
            <a:r>
              <a:rPr lang="en-US" dirty="0"/>
              <a:t>10-04 Intensity </a:t>
            </a:r>
            <a:endParaRPr lang="en-US" dirty="0">
              <a:solidFill>
                <a:schemeClr val="bg1"/>
              </a:solidFill>
            </a:endParaRPr>
          </a:p>
        </p:txBody>
      </p:sp>
      <mc:AlternateContent xmlns:mc="http://schemas.openxmlformats.org/markup-compatibility/2006">
        <mc:Choice xmlns:a14="http://schemas.microsoft.com/office/drawing/2010/main" Requires="a14">
          <p:sp>
            <p:nvSpPr>
              <p:cNvPr id="2" name="Content Placeholder 1"/>
              <p:cNvSpPr>
                <a:spLocks noGrp="1"/>
              </p:cNvSpPr>
              <p:nvPr>
                <p:ph idx="1"/>
              </p:nvPr>
            </p:nvSpPr>
            <p:spPr/>
            <p:txBody>
              <a:bodyPr>
                <a:normAutofit/>
              </a:bodyPr>
              <a:lstStyle/>
              <a:p>
                <a:pPr>
                  <a:defRPr/>
                </a:pPr>
                <a:r>
                  <a:rPr lang="en-US" dirty="0">
                    <a:solidFill>
                      <a:schemeClr val="bg1"/>
                    </a:solidFill>
                  </a:rPr>
                  <a:t>You and a friend are watching fireworks that are launching from the observatory.  You are standing right in front of University Towers (150 m) and your friend is across campus at AA (700 m).  The sound intensity at AA is 0.2 W/m</a:t>
                </a:r>
                <a:r>
                  <a:rPr lang="en-US" baseline="30000" dirty="0">
                    <a:solidFill>
                      <a:schemeClr val="bg1"/>
                    </a:solidFill>
                  </a:rPr>
                  <a:t>2</a:t>
                </a:r>
                <a:r>
                  <a:rPr lang="en-US" dirty="0">
                    <a:solidFill>
                      <a:schemeClr val="bg1"/>
                    </a:solidFill>
                  </a:rPr>
                  <a:t>.  What is the sound intensity at your location, and how much power is the firework emitting?</a:t>
                </a:r>
              </a:p>
              <a:p>
                <a:pPr>
                  <a:defRPr/>
                </a:pPr>
                <a:endParaRPr lang="en-US" dirty="0">
                  <a:solidFill>
                    <a:schemeClr val="bg1"/>
                  </a:solidFill>
                </a:endParaRPr>
              </a:p>
              <a:p>
                <a:pPr>
                  <a:defRPr/>
                </a:pPr>
                <a:endParaRPr lang="en-US" dirty="0">
                  <a:solidFill>
                    <a:schemeClr val="bg1"/>
                  </a:solidFill>
                </a:endParaRPr>
              </a:p>
              <a:p>
                <a:pPr>
                  <a:defRPr/>
                </a:pPr>
                <a:r>
                  <a:rPr lang="en-US" dirty="0">
                    <a:solidFill>
                      <a:schemeClr val="bg1"/>
                    </a:solidFill>
                  </a:rPr>
                  <a:t>P = </a:t>
                </a:r>
                <a14:m>
                  <m:oMath xmlns:m="http://schemas.openxmlformats.org/officeDocument/2006/math">
                    <m:r>
                      <a:rPr lang="en-US" i="1" dirty="0">
                        <a:solidFill>
                          <a:schemeClr val="bg1"/>
                        </a:solidFill>
                        <a:latin typeface="Cambria Math"/>
                      </a:rPr>
                      <m:t>1.23×</m:t>
                    </m:r>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a:rPr>
                          <m:t>10</m:t>
                        </m:r>
                      </m:e>
                      <m:sup>
                        <m:r>
                          <a:rPr lang="en-US" i="1" dirty="0">
                            <a:solidFill>
                              <a:schemeClr val="bg1"/>
                            </a:solidFill>
                            <a:latin typeface="Cambria Math"/>
                          </a:rPr>
                          <m:t>6</m:t>
                        </m:r>
                      </m:sup>
                    </m:sSup>
                    <m:r>
                      <a:rPr lang="en-US" i="1" dirty="0">
                        <a:solidFill>
                          <a:schemeClr val="bg1"/>
                        </a:solidFill>
                        <a:latin typeface="Cambria Math"/>
                      </a:rPr>
                      <m:t> </m:t>
                    </m:r>
                  </m:oMath>
                </a14:m>
                <a:r>
                  <a:rPr lang="en-US" dirty="0">
                    <a:solidFill>
                      <a:schemeClr val="bg1"/>
                    </a:solidFill>
                  </a:rPr>
                  <a:t>W</a:t>
                </a:r>
              </a:p>
              <a:p>
                <a:pPr>
                  <a:defRPr/>
                </a:pPr>
                <a:r>
                  <a:rPr lang="en-US" dirty="0">
                    <a:solidFill>
                      <a:schemeClr val="bg1"/>
                    </a:solidFill>
                  </a:rPr>
                  <a:t>I = 4.36 W/m</a:t>
                </a:r>
                <a:r>
                  <a:rPr lang="en-US" baseline="30000" dirty="0">
                    <a:solidFill>
                      <a:schemeClr val="bg1"/>
                    </a:solidFill>
                  </a:rPr>
                  <a:t>2</a:t>
                </a:r>
                <a:endParaRPr lang="en-US" dirty="0">
                  <a:solidFill>
                    <a:schemeClr val="bg1"/>
                  </a:solidFill>
                </a:endParaRPr>
              </a:p>
              <a:p>
                <a:endParaRPr lang="en-US" dirty="0">
                  <a:solidFill>
                    <a:schemeClr val="bg1"/>
                  </a:solidFill>
                </a:endParaRPr>
              </a:p>
            </p:txBody>
          </p:sp>
        </mc:Choice>
        <mc:Fallback>
          <p:sp>
            <p:nvSpPr>
              <p:cNvPr id="2" name="Content Placeholder 1"/>
              <p:cNvSpPr>
                <a:spLocks noGrp="1" noRot="1" noChangeAspect="1" noMove="1" noResize="1" noEditPoints="1" noAdjustHandles="1" noChangeArrowheads="1" noChangeShapeType="1" noTextEdit="1"/>
              </p:cNvSpPr>
              <p:nvPr>
                <p:ph idx="1"/>
              </p:nvPr>
            </p:nvSpPr>
            <p:spPr>
              <a:blipFill>
                <a:blip r:embed="rId4"/>
                <a:stretch>
                  <a:fillRect l="-900" t="-2009" r="-1350"/>
                </a:stretch>
              </a:blipFill>
            </p:spPr>
            <p:txBody>
              <a:bodyPr/>
              <a:lstStyle/>
              <a:p>
                <a:r>
                  <a:rPr lang="en-US">
                    <a:noFill/>
                  </a:rPr>
                  <a:t> </a:t>
                </a:r>
              </a:p>
            </p:txBody>
          </p:sp>
        </mc:Fallback>
      </mc:AlternateContent>
    </p:spTree>
    <p:extLst>
      <p:ext uri="{BB962C8B-B14F-4D97-AF65-F5344CB8AC3E}">
        <p14:creationId xmlns:p14="http://schemas.microsoft.com/office/powerpoint/2010/main" val="14257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defRPr/>
            </a:pPr>
            <a:r>
              <a:rPr lang="en-US" dirty="0"/>
              <a:t>10-04 Intensity </a:t>
            </a:r>
          </a:p>
        </p:txBody>
      </p:sp>
      <p:sp>
        <p:nvSpPr>
          <p:cNvPr id="2" name="Content Placeholder 1"/>
          <p:cNvSpPr>
            <a:spLocks noGrp="1"/>
          </p:cNvSpPr>
          <p:nvPr>
            <p:ph idx="1"/>
          </p:nvPr>
        </p:nvSpPr>
        <p:spPr/>
        <p:txBody>
          <a:bodyPr/>
          <a:lstStyle/>
          <a:p>
            <a:pPr marL="0" indent="0">
              <a:buNone/>
              <a:defRPr/>
            </a:pPr>
            <a:r>
              <a:rPr lang="en-US" dirty="0"/>
              <a:t>Sound Level and Decibels</a:t>
            </a:r>
          </a:p>
          <a:p>
            <a:pPr>
              <a:lnSpc>
                <a:spcPct val="90000"/>
              </a:lnSpc>
              <a:defRPr/>
            </a:pPr>
            <a:r>
              <a:rPr lang="en-US" dirty="0"/>
              <a:t>Unit of measure to compare two sound intensities.</a:t>
            </a:r>
          </a:p>
          <a:p>
            <a:pPr>
              <a:lnSpc>
                <a:spcPct val="90000"/>
              </a:lnSpc>
              <a:defRPr/>
            </a:pPr>
            <a:endParaRPr lang="en-US" dirty="0"/>
          </a:p>
          <a:p>
            <a:pPr>
              <a:lnSpc>
                <a:spcPct val="90000"/>
              </a:lnSpc>
              <a:defRPr/>
            </a:pPr>
            <a:r>
              <a:rPr lang="en-US" dirty="0"/>
              <a:t>Based on how human ear perceives loudness.</a:t>
            </a:r>
          </a:p>
          <a:p>
            <a:pPr>
              <a:lnSpc>
                <a:spcPct val="90000"/>
              </a:lnSpc>
              <a:defRPr/>
            </a:pPr>
            <a:endParaRPr lang="en-US" dirty="0"/>
          </a:p>
          <a:p>
            <a:pPr>
              <a:lnSpc>
                <a:spcPct val="90000"/>
              </a:lnSpc>
              <a:defRPr/>
            </a:pPr>
            <a:r>
              <a:rPr lang="en-US" dirty="0"/>
              <a:t>If you double the intensity, I, the sound isn’t twice as loud.</a:t>
            </a:r>
          </a:p>
          <a:p>
            <a:pPr>
              <a:lnSpc>
                <a:spcPct val="90000"/>
              </a:lnSpc>
              <a:defRPr/>
            </a:pPr>
            <a:r>
              <a:rPr lang="en-US" dirty="0"/>
              <a:t>Use a logarithmic scale</a:t>
            </a:r>
          </a:p>
          <a:p>
            <a:endParaRPr lang="en-US" dirty="0"/>
          </a:p>
        </p:txBody>
      </p:sp>
    </p:spTree>
    <p:extLst>
      <p:ext uri="{BB962C8B-B14F-4D97-AF65-F5344CB8AC3E}">
        <p14:creationId xmlns:p14="http://schemas.microsoft.com/office/powerpoint/2010/main" val="267096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10-04 Intensity </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a:defRPr/>
                </a:pPr>
                <a:r>
                  <a:rPr lang="en-US" dirty="0">
                    <a:latin typeface="Cambria Math"/>
                  </a:rPr>
                  <a:t>Intensity Level</a:t>
                </a:r>
              </a:p>
              <a:p>
                <a:pPr marL="0" indent="0">
                  <a:buNone/>
                  <a:defRPr/>
                </a:pPr>
                <a14:m>
                  <m:oMathPara xmlns:m="http://schemas.openxmlformats.org/officeDocument/2006/math">
                    <m:oMathParaPr>
                      <m:jc m:val="centerGroup"/>
                    </m:oMathParaPr>
                    <m:oMath xmlns:m="http://schemas.openxmlformats.org/officeDocument/2006/math">
                      <m:r>
                        <a:rPr lang="en-US" i="1">
                          <a:latin typeface="Cambria Math"/>
                        </a:rPr>
                        <m:t>𝛽</m:t>
                      </m:r>
                      <m:r>
                        <a:rPr lang="en-US" i="1">
                          <a:latin typeface="Cambria Math"/>
                        </a:rPr>
                        <m:t>=</m:t>
                      </m:r>
                      <m:d>
                        <m:dPr>
                          <m:ctrlPr>
                            <a:rPr lang="en-US" i="1">
                              <a:latin typeface="Cambria Math" panose="02040503050406030204" pitchFamily="18" charset="0"/>
                            </a:rPr>
                          </m:ctrlPr>
                        </m:dPr>
                        <m:e>
                          <m:r>
                            <a:rPr lang="en-US" i="1">
                              <a:latin typeface="Cambria Math"/>
                            </a:rPr>
                            <m:t>10 </m:t>
                          </m:r>
                          <m:r>
                            <a:rPr lang="en-US" i="1">
                              <a:latin typeface="Cambria Math"/>
                            </a:rPr>
                            <m:t>𝑑𝐵</m:t>
                          </m:r>
                        </m:e>
                      </m:d>
                      <m:func>
                        <m:funcPr>
                          <m:ctrlPr>
                            <a:rPr lang="en-US" i="1">
                              <a:latin typeface="Cambria Math" panose="02040503050406030204" pitchFamily="18" charset="0"/>
                            </a:rPr>
                          </m:ctrlPr>
                        </m:funcPr>
                        <m:fName>
                          <m:r>
                            <m:rPr>
                              <m:sty m:val="p"/>
                            </m:rPr>
                            <a:rPr lang="en-US">
                              <a:latin typeface="Cambria Math"/>
                            </a:rPr>
                            <m:t>log</m:t>
                          </m:r>
                        </m:fName>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𝐼</m:t>
                                  </m:r>
                                </m:num>
                                <m:den>
                                  <m:sSub>
                                    <m:sSubPr>
                                      <m:ctrlPr>
                                        <a:rPr lang="en-US" i="1">
                                          <a:latin typeface="Cambria Math" panose="02040503050406030204" pitchFamily="18" charset="0"/>
                                        </a:rPr>
                                      </m:ctrlPr>
                                    </m:sSubPr>
                                    <m:e>
                                      <m:r>
                                        <a:rPr lang="en-US" i="1">
                                          <a:latin typeface="Cambria Math"/>
                                        </a:rPr>
                                        <m:t>𝐼</m:t>
                                      </m:r>
                                    </m:e>
                                    <m:sub>
                                      <m:r>
                                        <a:rPr lang="en-US" i="1">
                                          <a:latin typeface="Cambria Math"/>
                                        </a:rPr>
                                        <m:t>0</m:t>
                                      </m:r>
                                    </m:sub>
                                  </m:sSub>
                                </m:den>
                              </m:f>
                            </m:e>
                          </m:d>
                        </m:e>
                      </m:func>
                    </m:oMath>
                  </m:oMathPara>
                </a14:m>
                <a:endParaRPr lang="en-US" dirty="0"/>
              </a:p>
              <a:p>
                <a:pPr lvl="1">
                  <a:defRPr/>
                </a:pPr>
                <a:r>
                  <a:rPr lang="en-US" dirty="0"/>
                  <a:t>Where </a:t>
                </a:r>
              </a:p>
              <a:p>
                <a:pPr lvl="2">
                  <a:defRPr/>
                </a:pPr>
                <a:r>
                  <a:rPr lang="en-US" dirty="0">
                    <a:sym typeface="Symbol" pitchFamily="18" charset="2"/>
                  </a:rPr>
                  <a:t> = intensity level </a:t>
                </a:r>
              </a:p>
              <a:p>
                <a:pPr lvl="2">
                  <a:defRPr/>
                </a:pPr>
                <a:r>
                  <a:rPr lang="en-US" dirty="0">
                    <a:sym typeface="Symbol" pitchFamily="18" charset="2"/>
                  </a:rPr>
                  <a:t>I and I</a:t>
                </a:r>
                <a:r>
                  <a:rPr lang="en-US" baseline="-25000" dirty="0">
                    <a:sym typeface="Symbol" pitchFamily="18" charset="2"/>
                  </a:rPr>
                  <a:t>0</a:t>
                </a:r>
                <a:r>
                  <a:rPr lang="en-US" dirty="0">
                    <a:sym typeface="Symbol" pitchFamily="18" charset="2"/>
                  </a:rPr>
                  <a:t> are intensities of two sounds </a:t>
                </a:r>
              </a:p>
              <a:p>
                <a:pPr lvl="3">
                  <a:defRPr/>
                </a:pPr>
                <a:r>
                  <a:rPr lang="en-US" dirty="0">
                    <a:sym typeface="Symbol" pitchFamily="18" charset="2"/>
                  </a:rPr>
                  <a:t>I</a:t>
                </a:r>
                <a:r>
                  <a:rPr lang="en-US" baseline="-25000" dirty="0">
                    <a:sym typeface="Symbol" pitchFamily="18" charset="2"/>
                  </a:rPr>
                  <a:t>0</a:t>
                </a:r>
                <a:r>
                  <a:rPr lang="en-US" dirty="0">
                    <a:sym typeface="Symbol" pitchFamily="18" charset="2"/>
                  </a:rPr>
                  <a:t> is usually </a:t>
                </a:r>
                <a14:m>
                  <m:oMath xmlns:m="http://schemas.openxmlformats.org/officeDocument/2006/math">
                    <m:r>
                      <a:rPr lang="en-US" i="1" dirty="0">
                        <a:latin typeface="Cambria Math"/>
                        <a:sym typeface="Symbol" pitchFamily="18" charset="2"/>
                      </a:rPr>
                      <m:t>1.0×</m:t>
                    </m:r>
                    <m:sSup>
                      <m:sSupPr>
                        <m:ctrlPr>
                          <a:rPr lang="en-US" i="1" dirty="0">
                            <a:latin typeface="Cambria Math" panose="02040503050406030204" pitchFamily="18" charset="0"/>
                            <a:sym typeface="Symbol" pitchFamily="18" charset="2"/>
                          </a:rPr>
                        </m:ctrlPr>
                      </m:sSupPr>
                      <m:e>
                        <m:r>
                          <a:rPr lang="en-US" i="1" dirty="0">
                            <a:latin typeface="Cambria Math"/>
                            <a:sym typeface="Symbol" pitchFamily="18" charset="2"/>
                          </a:rPr>
                          <m:t>10</m:t>
                        </m:r>
                      </m:e>
                      <m:sup>
                        <m:r>
                          <a:rPr lang="en-US" i="1" dirty="0">
                            <a:latin typeface="Cambria Math"/>
                            <a:sym typeface="Symbol" pitchFamily="18" charset="2"/>
                          </a:rPr>
                          <m:t>−12</m:t>
                        </m:r>
                      </m:sup>
                    </m:sSup>
                    <m:r>
                      <a:rPr lang="en-US" i="1" dirty="0">
                        <a:latin typeface="Cambria Math"/>
                        <a:sym typeface="Symbol" pitchFamily="18" charset="2"/>
                      </a:rPr>
                      <m:t> </m:t>
                    </m:r>
                  </m:oMath>
                </a14:m>
                <a:r>
                  <a:rPr lang="en-US" dirty="0">
                    <a:sym typeface="Symbol" pitchFamily="18" charset="2"/>
                  </a:rPr>
                  <a:t>W/m</a:t>
                </a:r>
                <a:r>
                  <a:rPr lang="en-US" baseline="30000" dirty="0">
                    <a:sym typeface="Symbol" pitchFamily="18" charset="2"/>
                  </a:rPr>
                  <a:t>2</a:t>
                </a:r>
                <a:r>
                  <a:rPr lang="en-US" dirty="0">
                    <a:sym typeface="Symbol" pitchFamily="18" charset="2"/>
                  </a:rPr>
                  <a:t> </a:t>
                </a:r>
              </a:p>
              <a:p>
                <a:pPr lvl="1">
                  <a:defRPr/>
                </a:pPr>
                <a:r>
                  <a:rPr lang="en-US" dirty="0">
                    <a:sym typeface="Symbol" pitchFamily="18" charset="2"/>
                  </a:rPr>
                  <a:t>Unit: dB (decibel)</a:t>
                </a:r>
              </a:p>
              <a:p>
                <a:pPr>
                  <a:defRPr/>
                </a:pPr>
                <a:r>
                  <a:rPr lang="en-US" dirty="0">
                    <a:sym typeface="Symbol" pitchFamily="18" charset="2"/>
                  </a:rPr>
                  <a:t>An intensity level of zero only means that  </a:t>
                </a:r>
                <a:r>
                  <a:rPr lang="en-US" i="1" dirty="0">
                    <a:sym typeface="Symbol" pitchFamily="18" charset="2"/>
                  </a:rPr>
                  <a:t>I</a:t>
                </a:r>
                <a:r>
                  <a:rPr lang="en-US" dirty="0">
                    <a:sym typeface="Symbol" pitchFamily="18" charset="2"/>
                  </a:rPr>
                  <a:t> = </a:t>
                </a:r>
                <a:r>
                  <a:rPr lang="en-US" i="1" dirty="0">
                    <a:sym typeface="Symbol" pitchFamily="18" charset="2"/>
                  </a:rPr>
                  <a:t>I</a:t>
                </a:r>
                <a:r>
                  <a:rPr lang="en-US" baseline="-25000" dirty="0">
                    <a:sym typeface="Symbol" pitchFamily="18" charset="2"/>
                  </a:rPr>
                  <a:t>0</a:t>
                </a:r>
                <a:r>
                  <a:rPr lang="en-US" dirty="0">
                    <a:sym typeface="Symbol" pitchFamily="18" charset="2"/>
                  </a:rPr>
                  <a:t> since log (1) = 0</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137259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Autofit/>
          </a:bodyPr>
          <a:lstStyle/>
          <a:p>
            <a:pPr>
              <a:defRPr/>
            </a:pPr>
            <a:r>
              <a:rPr lang="en-US" dirty="0"/>
              <a:t>10-01 Waves</a:t>
            </a:r>
          </a:p>
        </p:txBody>
      </p:sp>
      <p:sp>
        <p:nvSpPr>
          <p:cNvPr id="3" name="Content Placeholder 2"/>
          <p:cNvSpPr>
            <a:spLocks noGrp="1"/>
          </p:cNvSpPr>
          <p:nvPr>
            <p:ph sz="half" idx="1"/>
          </p:nvPr>
        </p:nvSpPr>
        <p:spPr/>
        <p:txBody>
          <a:bodyPr>
            <a:normAutofit/>
          </a:bodyPr>
          <a:lstStyle/>
          <a:p>
            <a:pPr>
              <a:defRPr/>
            </a:pPr>
            <a:r>
              <a:rPr lang="en-US" dirty="0"/>
              <a:t>Transverse</a:t>
            </a:r>
          </a:p>
          <a:p>
            <a:pPr lvl="1">
              <a:defRPr/>
            </a:pPr>
            <a:r>
              <a:rPr lang="en-US" dirty="0"/>
              <a:t>Up and down disturbance</a:t>
            </a:r>
          </a:p>
          <a:p>
            <a:pPr lvl="1">
              <a:defRPr/>
            </a:pPr>
            <a:r>
              <a:rPr lang="en-US" dirty="0"/>
              <a:t>Wave travels left or right</a:t>
            </a:r>
          </a:p>
          <a:p>
            <a:pPr lvl="1">
              <a:defRPr/>
            </a:pPr>
            <a:r>
              <a:rPr lang="en-US" dirty="0"/>
              <a:t>Disturbance is perpendicular to direction of travel</a:t>
            </a:r>
          </a:p>
          <a:p>
            <a:pPr lvl="1">
              <a:defRPr/>
            </a:pPr>
            <a:endParaRPr lang="en-US" dirty="0"/>
          </a:p>
          <a:p>
            <a:pPr lvl="1">
              <a:defRPr/>
            </a:pPr>
            <a:r>
              <a:rPr lang="en-US" dirty="0"/>
              <a:t>Examples:</a:t>
            </a:r>
          </a:p>
          <a:p>
            <a:pPr lvl="2">
              <a:defRPr/>
            </a:pPr>
            <a:r>
              <a:rPr lang="en-US" dirty="0"/>
              <a:t>Radio waves, light waves, microwaves, stringed instruments</a:t>
            </a:r>
          </a:p>
          <a:p>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434368"/>
            <a:ext cx="6019800" cy="2949702"/>
          </a:xfrm>
          <a:prstGeom prst="rect">
            <a:avLst/>
          </a:prstGeom>
        </p:spPr>
      </p:pic>
    </p:spTree>
    <p:extLst>
      <p:ext uri="{BB962C8B-B14F-4D97-AF65-F5344CB8AC3E}">
        <p14:creationId xmlns:p14="http://schemas.microsoft.com/office/powerpoint/2010/main" val="421616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defRPr/>
            </a:pPr>
            <a:r>
              <a:rPr lang="en-US" dirty="0"/>
              <a:t>10-04 Intensity </a:t>
            </a:r>
          </a:p>
        </p:txBody>
      </p:sp>
      <p:sp>
        <p:nvSpPr>
          <p:cNvPr id="2" name="Content Placeholder 1"/>
          <p:cNvSpPr>
            <a:spLocks noGrp="1"/>
          </p:cNvSpPr>
          <p:nvPr>
            <p:ph idx="1"/>
          </p:nvPr>
        </p:nvSpPr>
        <p:spPr/>
        <p:txBody>
          <a:bodyPr/>
          <a:lstStyle/>
          <a:p>
            <a:pPr>
              <a:defRPr/>
            </a:pPr>
            <a:r>
              <a:rPr lang="en-US" dirty="0"/>
              <a:t>Intensity can be measured</a:t>
            </a:r>
          </a:p>
          <a:p>
            <a:pPr>
              <a:defRPr/>
            </a:pPr>
            <a:r>
              <a:rPr lang="en-US" dirty="0"/>
              <a:t>Loudness is simply how ear perceives</a:t>
            </a:r>
          </a:p>
          <a:p>
            <a:pPr>
              <a:defRPr/>
            </a:pPr>
            <a:endParaRPr lang="en-US" dirty="0"/>
          </a:p>
          <a:p>
            <a:pPr>
              <a:defRPr/>
            </a:pPr>
            <a:r>
              <a:rPr lang="en-US" dirty="0"/>
              <a:t>Doubling intensity does not double loudness</a:t>
            </a:r>
          </a:p>
          <a:p>
            <a:endParaRPr lang="en-US" dirty="0"/>
          </a:p>
        </p:txBody>
      </p:sp>
    </p:spTree>
    <p:extLst>
      <p:ext uri="{BB962C8B-B14F-4D97-AF65-F5344CB8AC3E}">
        <p14:creationId xmlns:p14="http://schemas.microsoft.com/office/powerpoint/2010/main" val="349910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a:defRPr/>
            </a:pPr>
            <a:r>
              <a:rPr lang="en-US" dirty="0"/>
              <a:t>10-04 Intensity </a:t>
            </a:r>
          </a:p>
        </p:txBody>
      </p:sp>
      <p:sp>
        <p:nvSpPr>
          <p:cNvPr id="3" name="Content Placeholder 2"/>
          <p:cNvSpPr>
            <a:spLocks noGrp="1"/>
          </p:cNvSpPr>
          <p:nvPr>
            <p:ph idx="1"/>
          </p:nvPr>
        </p:nvSpPr>
        <p:spPr/>
        <p:txBody>
          <a:bodyPr>
            <a:normAutofit/>
          </a:bodyPr>
          <a:lstStyle/>
          <a:p>
            <a:pPr>
              <a:defRPr/>
            </a:pPr>
            <a:r>
              <a:rPr lang="en-US" dirty="0"/>
              <a:t>You double the intensity of sound coming from a stereo.  What is the change in loudness?  </a:t>
            </a:r>
          </a:p>
          <a:p>
            <a:pPr>
              <a:defRPr/>
            </a:pPr>
            <a:r>
              <a:rPr lang="en-US" dirty="0">
                <a:sym typeface="Symbol" pitchFamily="18" charset="2"/>
              </a:rPr>
              <a:t></a:t>
            </a:r>
            <a:r>
              <a:rPr lang="en-US" baseline="-25000" dirty="0">
                <a:sym typeface="Symbol" pitchFamily="18" charset="2"/>
              </a:rPr>
              <a:t> </a:t>
            </a:r>
            <a:r>
              <a:rPr lang="en-US" dirty="0">
                <a:sym typeface="Symbol" pitchFamily="18" charset="2"/>
              </a:rPr>
              <a:t>= 3 dB</a:t>
            </a:r>
          </a:p>
          <a:p>
            <a:pPr>
              <a:defRPr/>
            </a:pPr>
            <a:endParaRPr lang="en-US" dirty="0">
              <a:sym typeface="Symbol" pitchFamily="18" charset="2"/>
            </a:endParaRPr>
          </a:p>
          <a:p>
            <a:pPr>
              <a:defRPr/>
            </a:pPr>
            <a:r>
              <a:rPr lang="en-US" dirty="0">
                <a:sym typeface="Symbol" pitchFamily="18" charset="2"/>
              </a:rPr>
              <a:t>Experiment shows that if the intensity level increases by 10 dB, the sound will seem twice as loud.</a:t>
            </a:r>
          </a:p>
          <a:p>
            <a:pPr>
              <a:defRPr/>
            </a:pPr>
            <a:r>
              <a:rPr lang="en-US" dirty="0">
                <a:sym typeface="Symbol" pitchFamily="18" charset="2"/>
              </a:rPr>
              <a:t>See Table 17.2</a:t>
            </a:r>
          </a:p>
          <a:p>
            <a:endParaRPr lang="en-US" dirty="0"/>
          </a:p>
        </p:txBody>
      </p:sp>
    </p:spTree>
    <p:extLst>
      <p:ext uri="{BB962C8B-B14F-4D97-AF65-F5344CB8AC3E}">
        <p14:creationId xmlns:p14="http://schemas.microsoft.com/office/powerpoint/2010/main" val="2314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10-04 Intensity </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lstStyle/>
              <a:p>
                <a:r>
                  <a:rPr lang="en-US" dirty="0"/>
                  <a:t>What is the intensity of a 20 dB sound?</a:t>
                </a:r>
              </a:p>
              <a:p>
                <a:endParaRPr lang="en-US" dirty="0"/>
              </a:p>
              <a:p>
                <a14:m>
                  <m:oMath xmlns:m="http://schemas.openxmlformats.org/officeDocument/2006/math">
                    <m:r>
                      <a:rPr lang="en-US" i="1" dirty="0">
                        <a:latin typeface="Cambria Math"/>
                      </a:rPr>
                      <m:t>𝐼</m:t>
                    </m:r>
                    <m:r>
                      <a:rPr lang="en-US" i="1" dirty="0">
                        <a:latin typeface="Cambria Math"/>
                      </a:rPr>
                      <m:t>=</m:t>
                    </m:r>
                    <m:sSup>
                      <m:sSupPr>
                        <m:ctrlPr>
                          <a:rPr lang="en-US" i="1">
                            <a:latin typeface="Cambria Math" panose="02040503050406030204" pitchFamily="18" charset="0"/>
                          </a:rPr>
                        </m:ctrlPr>
                      </m:sSupPr>
                      <m:e>
                        <m:r>
                          <a:rPr lang="en-US" i="1">
                            <a:latin typeface="Cambria Math"/>
                          </a:rPr>
                          <m:t>10</m:t>
                        </m:r>
                      </m:e>
                      <m:sup>
                        <m:r>
                          <a:rPr lang="en-US" i="1">
                            <a:latin typeface="Cambria Math"/>
                          </a:rPr>
                          <m:t>−10</m:t>
                        </m:r>
                      </m:sup>
                    </m:sSup>
                    <m:r>
                      <a:rPr lang="en-US" i="1">
                        <a:latin typeface="Cambria Math"/>
                      </a:rPr>
                      <m:t> </m:t>
                    </m:r>
                    <m:r>
                      <a:rPr lang="en-US" i="1">
                        <a:latin typeface="Cambria Math"/>
                      </a:rPr>
                      <m:t>𝑊</m:t>
                    </m:r>
                    <m:r>
                      <a:rPr lang="en-US" i="1">
                        <a:latin typeface="Cambria Math"/>
                      </a:rPr>
                      <m:t>/</m:t>
                    </m:r>
                    <m:sSup>
                      <m:sSupPr>
                        <m:ctrlPr>
                          <a:rPr lang="en-US" i="1">
                            <a:latin typeface="Cambria Math" panose="02040503050406030204" pitchFamily="18" charset="0"/>
                          </a:rPr>
                        </m:ctrlPr>
                      </m:sSupPr>
                      <m:e>
                        <m:r>
                          <a:rPr lang="en-US" i="1">
                            <a:latin typeface="Cambria Math"/>
                          </a:rPr>
                          <m:t>𝑚</m:t>
                        </m:r>
                      </m:e>
                      <m:sup>
                        <m:r>
                          <a:rPr lang="en-US" i="1">
                            <a:latin typeface="Cambria Math"/>
                          </a:rPr>
                          <m:t>2</m:t>
                        </m:r>
                      </m:sup>
                    </m:sSup>
                  </m:oMath>
                </a14:m>
                <a:endParaRPr lang="en-US"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37375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10-04 Homework</a:t>
            </a:r>
          </a:p>
        </p:txBody>
      </p:sp>
      <p:sp>
        <p:nvSpPr>
          <p:cNvPr id="5" name="Content Placeholder 4"/>
          <p:cNvSpPr>
            <a:spLocks noGrp="1"/>
          </p:cNvSpPr>
          <p:nvPr>
            <p:ph idx="1"/>
          </p:nvPr>
        </p:nvSpPr>
        <p:spPr/>
        <p:txBody>
          <a:bodyPr/>
          <a:lstStyle/>
          <a:p>
            <a:r>
              <a:rPr lang="en-US" dirty="0"/>
              <a:t>This is intense!</a:t>
            </a:r>
          </a:p>
          <a:p>
            <a:endParaRPr lang="en-US" dirty="0"/>
          </a:p>
          <a:p>
            <a:r>
              <a:rPr lang="en-US" dirty="0"/>
              <a:t>Read </a:t>
            </a:r>
          </a:p>
          <a:p>
            <a:pPr lvl="1"/>
            <a:r>
              <a:rPr lang="en-US" dirty="0"/>
              <a:t>OpenStax College Physics 2e 17.4</a:t>
            </a:r>
          </a:p>
          <a:p>
            <a:pPr lvl="1"/>
            <a:r>
              <a:rPr lang="en-US" dirty="0"/>
              <a:t>OR</a:t>
            </a:r>
          </a:p>
          <a:p>
            <a:pPr lvl="1"/>
            <a:r>
              <a:rPr lang="en-US" dirty="0"/>
              <a:t>OpenStax High School Physics 14.3</a:t>
            </a:r>
          </a:p>
          <a:p>
            <a:endParaRPr lang="en-US" dirty="0"/>
          </a:p>
        </p:txBody>
      </p:sp>
    </p:spTree>
    <p:extLst>
      <p:ext uri="{BB962C8B-B14F-4D97-AF65-F5344CB8AC3E}">
        <p14:creationId xmlns:p14="http://schemas.microsoft.com/office/powerpoint/2010/main" val="1994332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E7B9-BA6A-4481-B462-C0E0C51A81B9}"/>
              </a:ext>
            </a:extLst>
          </p:cNvPr>
          <p:cNvSpPr>
            <a:spLocks noGrp="1"/>
          </p:cNvSpPr>
          <p:nvPr>
            <p:ph type="title"/>
          </p:nvPr>
        </p:nvSpPr>
        <p:spPr/>
        <p:txBody>
          <a:bodyPr/>
          <a:lstStyle/>
          <a:p>
            <a:r>
              <a:rPr lang="en-US" dirty="0"/>
              <a:t>10-05 Doppler Effect</a:t>
            </a:r>
          </a:p>
        </p:txBody>
      </p:sp>
      <p:sp>
        <p:nvSpPr>
          <p:cNvPr id="3" name="Text Placeholder 2">
            <a:extLst>
              <a:ext uri="{FF2B5EF4-FFF2-40B4-BE49-F238E27FC236}">
                <a16:creationId xmlns:a16="http://schemas.microsoft.com/office/drawing/2014/main" id="{43D891DA-6FB9-494F-973A-A3F9ED7CD260}"/>
              </a:ext>
            </a:extLst>
          </p:cNvPr>
          <p:cNvSpPr>
            <a:spLocks noGrp="1"/>
          </p:cNvSpPr>
          <p:nvPr>
            <p:ph type="body" idx="1"/>
          </p:nvPr>
        </p:nvSpPr>
        <p:spPr/>
        <p:txBody>
          <a:bodyPr/>
          <a:lstStyle/>
          <a:p>
            <a:r>
              <a:rPr lang="en-US" dirty="0"/>
              <a:t>In this lesson you will…</a:t>
            </a:r>
          </a:p>
          <a:p>
            <a:r>
              <a:rPr lang="en-US" dirty="0"/>
              <a:t>• Define Doppler effect, Doppler shift, and sonic boom.</a:t>
            </a:r>
          </a:p>
          <a:p>
            <a:r>
              <a:rPr lang="en-US" dirty="0"/>
              <a:t>• Calculate the frequency of a sound heard by someone observing Doppler shift.</a:t>
            </a:r>
          </a:p>
        </p:txBody>
      </p:sp>
    </p:spTree>
    <p:extLst>
      <p:ext uri="{BB962C8B-B14F-4D97-AF65-F5344CB8AC3E}">
        <p14:creationId xmlns:p14="http://schemas.microsoft.com/office/powerpoint/2010/main" val="34710895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10-05 Lab</a:t>
            </a:r>
          </a:p>
        </p:txBody>
      </p:sp>
      <p:sp>
        <p:nvSpPr>
          <p:cNvPr id="6" name="Content Placeholder 5"/>
          <p:cNvSpPr>
            <a:spLocks noGrp="1"/>
          </p:cNvSpPr>
          <p:nvPr>
            <p:ph idx="1"/>
          </p:nvPr>
        </p:nvSpPr>
        <p:spPr/>
        <p:txBody>
          <a:bodyPr/>
          <a:lstStyle/>
          <a:p>
            <a:r>
              <a:rPr lang="en-US" dirty="0"/>
              <a:t>Do the 10-04 Doppler Effect Lab</a:t>
            </a:r>
          </a:p>
        </p:txBody>
      </p:sp>
    </p:spTree>
    <p:extLst>
      <p:ext uri="{BB962C8B-B14F-4D97-AF65-F5344CB8AC3E}">
        <p14:creationId xmlns:p14="http://schemas.microsoft.com/office/powerpoint/2010/main" val="3578634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defRPr/>
            </a:pPr>
            <a:r>
              <a:rPr lang="en-US" dirty="0"/>
              <a:t>10-05 Doppler Effect</a:t>
            </a:r>
          </a:p>
        </p:txBody>
      </p:sp>
      <p:sp>
        <p:nvSpPr>
          <p:cNvPr id="2" name="Content Placeholder 1"/>
          <p:cNvSpPr>
            <a:spLocks noGrp="1"/>
          </p:cNvSpPr>
          <p:nvPr>
            <p:ph idx="1"/>
          </p:nvPr>
        </p:nvSpPr>
        <p:spPr/>
        <p:txBody>
          <a:bodyPr>
            <a:normAutofit/>
          </a:bodyPr>
          <a:lstStyle/>
          <a:p>
            <a:pPr>
              <a:defRPr/>
            </a:pPr>
            <a:r>
              <a:rPr lang="en-US" dirty="0"/>
              <a:t>Have you ever listened to a ambulance drive by quickly with their lights and sirens going?</a:t>
            </a:r>
          </a:p>
          <a:p>
            <a:pPr>
              <a:defRPr/>
            </a:pPr>
            <a:endParaRPr lang="en-US" dirty="0"/>
          </a:p>
          <a:p>
            <a:pPr>
              <a:defRPr/>
            </a:pPr>
            <a:r>
              <a:rPr lang="en-US" dirty="0"/>
              <a:t>What did it sound like?</a:t>
            </a:r>
          </a:p>
          <a:p>
            <a:pPr>
              <a:defRPr/>
            </a:pPr>
            <a:endParaRPr lang="en-US" dirty="0"/>
          </a:p>
          <a:p>
            <a:pPr>
              <a:defRPr/>
            </a:pPr>
            <a:r>
              <a:rPr lang="en-US" dirty="0"/>
              <a:t>High pitch as they were coming, low pitch as they were leaving.</a:t>
            </a:r>
          </a:p>
          <a:p>
            <a:pPr>
              <a:defRPr/>
            </a:pPr>
            <a:endParaRPr lang="en-US" dirty="0"/>
          </a:p>
          <a:p>
            <a:pPr>
              <a:defRPr/>
            </a:pPr>
            <a:r>
              <a:rPr lang="en-US" dirty="0"/>
              <a:t>Called Doppler effect after Christian Doppler who first labeled it.</a:t>
            </a:r>
          </a:p>
          <a:p>
            <a:endParaRPr lang="en-US" dirty="0"/>
          </a:p>
        </p:txBody>
      </p:sp>
    </p:spTree>
    <p:extLst>
      <p:ext uri="{BB962C8B-B14F-4D97-AF65-F5344CB8AC3E}">
        <p14:creationId xmlns:p14="http://schemas.microsoft.com/office/powerpoint/2010/main" val="31777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a:defRPr/>
            </a:pPr>
            <a:r>
              <a:rPr lang="en-US" dirty="0"/>
              <a:t>10-05 Doppler Effect</a:t>
            </a:r>
          </a:p>
        </p:txBody>
      </p:sp>
      <p:sp>
        <p:nvSpPr>
          <p:cNvPr id="7" name="Text Placeholder 6">
            <a:extLst>
              <a:ext uri="{FF2B5EF4-FFF2-40B4-BE49-F238E27FC236}">
                <a16:creationId xmlns:a16="http://schemas.microsoft.com/office/drawing/2014/main" id="{818B741A-79EF-BE92-6DA4-8A3B434CB670}"/>
              </a:ext>
            </a:extLst>
          </p:cNvPr>
          <p:cNvSpPr>
            <a:spLocks noGrp="1"/>
          </p:cNvSpPr>
          <p:nvPr>
            <p:ph type="body" idx="1"/>
          </p:nvPr>
        </p:nvSpPr>
        <p:spPr/>
        <p:txBody>
          <a:bodyPr/>
          <a:lstStyle/>
          <a:p>
            <a:r>
              <a:rPr lang="en-US" dirty="0"/>
              <a:t>Stationary source of sound</a:t>
            </a:r>
          </a:p>
        </p:txBody>
      </p:sp>
      <p:pic>
        <p:nvPicPr>
          <p:cNvPr id="4" name="Content Placeholder 3" descr="A blue circle with white circles&#10;&#10;Description automatically generated">
            <a:extLst>
              <a:ext uri="{FF2B5EF4-FFF2-40B4-BE49-F238E27FC236}">
                <a16:creationId xmlns:a16="http://schemas.microsoft.com/office/drawing/2014/main" id="{4A175164-F795-14FA-7152-BAD3E88E74B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0387" y="2493963"/>
            <a:ext cx="4876800" cy="3657600"/>
          </a:xfrm>
        </p:spPr>
      </p:pic>
      <p:sp>
        <p:nvSpPr>
          <p:cNvPr id="8" name="Text Placeholder 7">
            <a:extLst>
              <a:ext uri="{FF2B5EF4-FFF2-40B4-BE49-F238E27FC236}">
                <a16:creationId xmlns:a16="http://schemas.microsoft.com/office/drawing/2014/main" id="{52A26F30-5138-58BE-A017-A9140AFB37B2}"/>
              </a:ext>
            </a:extLst>
          </p:cNvPr>
          <p:cNvSpPr>
            <a:spLocks noGrp="1"/>
          </p:cNvSpPr>
          <p:nvPr>
            <p:ph type="body" sz="quarter" idx="3"/>
          </p:nvPr>
        </p:nvSpPr>
        <p:spPr/>
        <p:txBody>
          <a:bodyPr/>
          <a:lstStyle/>
          <a:p>
            <a:r>
              <a:rPr lang="en-US" dirty="0"/>
              <a:t>Moving source of sound</a:t>
            </a:r>
          </a:p>
        </p:txBody>
      </p:sp>
      <p:pic>
        <p:nvPicPr>
          <p:cNvPr id="10" name="Content Placeholder 9" descr="A white object in the sky&#10;&#10;Description automatically generated">
            <a:extLst>
              <a:ext uri="{FF2B5EF4-FFF2-40B4-BE49-F238E27FC236}">
                <a16:creationId xmlns:a16="http://schemas.microsoft.com/office/drawing/2014/main" id="{AFBD3DF8-B8B6-8706-1077-77107C27A455}"/>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743700" y="2490788"/>
            <a:ext cx="4876800" cy="3657600"/>
          </a:xfrm>
        </p:spPr>
      </p:pic>
    </p:spTree>
    <p:extLst>
      <p:ext uri="{BB962C8B-B14F-4D97-AF65-F5344CB8AC3E}">
        <p14:creationId xmlns:p14="http://schemas.microsoft.com/office/powerpoint/2010/main" val="11039781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a:defRPr/>
            </a:pPr>
            <a:r>
              <a:rPr lang="en-US" dirty="0"/>
              <a:t>10-04 Doppler Effect</a:t>
            </a:r>
          </a:p>
        </p:txBody>
      </p:sp>
      <p:pic>
        <p:nvPicPr>
          <p:cNvPr id="4" name="Content Placeholder 3" descr="A person standing on a road&#10;&#10;Description automatically generated">
            <a:extLst>
              <a:ext uri="{FF2B5EF4-FFF2-40B4-BE49-F238E27FC236}">
                <a16:creationId xmlns:a16="http://schemas.microsoft.com/office/drawing/2014/main" id="{5835D8B8-AC53-43A5-50BD-9962740FD4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8441652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10-05 Doppler Effect</a:t>
            </a:r>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a:lnSpc>
                    <a:spcPct val="90000"/>
                  </a:lnSpc>
                  <a:defRPr/>
                </a:pPr>
                <a:r>
                  <a:rPr lang="en-US" dirty="0"/>
                  <a:t>Deriving the formula</a:t>
                </a:r>
              </a:p>
              <a:p>
                <a:pPr>
                  <a:lnSpc>
                    <a:spcPct val="90000"/>
                  </a:lnSpc>
                  <a:defRPr/>
                </a:pPr>
                <a:r>
                  <a:rPr lang="en-US" dirty="0"/>
                  <a:t>Moving toward object</a:t>
                </a:r>
              </a:p>
              <a:p>
                <a:pPr>
                  <a:lnSpc>
                    <a:spcPct val="90000"/>
                  </a:lnSpc>
                  <a:defRPr/>
                </a:pPr>
                <a:endParaRPr lang="en-US" dirty="0"/>
              </a:p>
              <a:p>
                <a:pPr>
                  <a:lnSpc>
                    <a:spcPct val="90000"/>
                  </a:lnSpc>
                  <a:defRPr/>
                </a:pPr>
                <a14:m>
                  <m:oMath xmlns:m="http://schemas.openxmlformats.org/officeDocument/2006/math">
                    <m:r>
                      <a:rPr lang="en-US" i="1" dirty="0">
                        <a:latin typeface="Cambria Math"/>
                        <a:sym typeface="Symbol" pitchFamily="18" charset="2"/>
                      </a:rPr>
                      <m:t>𝜆</m:t>
                    </m:r>
                    <m:r>
                      <a:rPr lang="en-US" i="1" dirty="0">
                        <a:latin typeface="Cambria Math"/>
                        <a:sym typeface="Symbol" pitchFamily="18" charset="2"/>
                      </a:rPr>
                      <m:t>′=</m:t>
                    </m:r>
                    <m:r>
                      <a:rPr lang="en-US" i="1" dirty="0">
                        <a:latin typeface="Cambria Math"/>
                        <a:sym typeface="Symbol" pitchFamily="18" charset="2"/>
                      </a:rPr>
                      <m:t>𝜆</m:t>
                    </m:r>
                    <m:r>
                      <a:rPr lang="en-US" i="1" dirty="0">
                        <a:latin typeface="Cambria Math"/>
                        <a:sym typeface="Symbol" pitchFamily="18" charset="2"/>
                      </a:rPr>
                      <m:t>−</m:t>
                    </m:r>
                    <m:sSub>
                      <m:sSubPr>
                        <m:ctrlPr>
                          <a:rPr lang="en-US" i="1" dirty="0">
                            <a:latin typeface="Cambria Math" panose="02040503050406030204" pitchFamily="18" charset="0"/>
                            <a:sym typeface="Symbol" pitchFamily="18" charset="2"/>
                          </a:rPr>
                        </m:ctrlPr>
                      </m:sSubPr>
                      <m:e>
                        <m:r>
                          <a:rPr lang="en-US" i="1" dirty="0" err="1">
                            <a:latin typeface="Cambria Math"/>
                            <a:sym typeface="Symbol" pitchFamily="18" charset="2"/>
                          </a:rPr>
                          <m:t>𝑣</m:t>
                        </m:r>
                      </m:e>
                      <m:sub>
                        <m:r>
                          <a:rPr lang="en-US" i="1" dirty="0">
                            <a:latin typeface="Cambria Math"/>
                            <a:sym typeface="Symbol" pitchFamily="18" charset="2"/>
                          </a:rPr>
                          <m:t>𝑠</m:t>
                        </m:r>
                      </m:sub>
                    </m:sSub>
                    <m:r>
                      <a:rPr lang="en-US" i="1" dirty="0" err="1">
                        <a:latin typeface="Cambria Math"/>
                        <a:sym typeface="Symbol" pitchFamily="18" charset="2"/>
                      </a:rPr>
                      <m:t>𝑇</m:t>
                    </m:r>
                  </m:oMath>
                </a14:m>
                <a:endParaRPr lang="en-US" dirty="0">
                  <a:sym typeface="Symbol" pitchFamily="18" charset="2"/>
                </a:endParaRPr>
              </a:p>
              <a:p>
                <a:pPr>
                  <a:lnSpc>
                    <a:spcPct val="90000"/>
                  </a:lnSpc>
                  <a:defRPr/>
                </a:pPr>
                <a:endParaRPr lang="en-US" dirty="0">
                  <a:sym typeface="Symbol" pitchFamily="18" charset="2"/>
                </a:endParaRPr>
              </a:p>
              <a:p>
                <a:pPr>
                  <a:lnSpc>
                    <a:spcPct val="90000"/>
                  </a:lnSpc>
                  <a:defRPr/>
                </a:pPr>
                <a:r>
                  <a:rPr lang="en-US" dirty="0">
                    <a:sym typeface="Symbol" pitchFamily="18" charset="2"/>
                  </a:rPr>
                  <a:t>Where </a:t>
                </a:r>
              </a:p>
              <a:p>
                <a:pPr lvl="1">
                  <a:lnSpc>
                    <a:spcPct val="90000"/>
                  </a:lnSpc>
                  <a:defRPr/>
                </a:pPr>
                <a:r>
                  <a:rPr lang="en-US" dirty="0">
                    <a:sym typeface="Symbol" pitchFamily="18" charset="2"/>
                  </a:rPr>
                  <a:t> = wavelength of wave</a:t>
                </a:r>
              </a:p>
              <a:p>
                <a:pPr lvl="1">
                  <a:lnSpc>
                    <a:spcPct val="90000"/>
                  </a:lnSpc>
                  <a:defRPr/>
                </a:pPr>
                <a:r>
                  <a:rPr lang="en-US" dirty="0">
                    <a:sym typeface="Symbol" pitchFamily="18" charset="2"/>
                  </a:rPr>
                  <a:t>’ = perceived wavelength</a:t>
                </a:r>
              </a:p>
              <a:p>
                <a:pPr lvl="1">
                  <a:lnSpc>
                    <a:spcPct val="90000"/>
                  </a:lnSpc>
                  <a:defRPr/>
                </a:pPr>
                <a:r>
                  <a:rPr lang="en-US" dirty="0" err="1">
                    <a:sym typeface="Symbol" pitchFamily="18" charset="2"/>
                  </a:rPr>
                  <a:t>v</a:t>
                </a:r>
                <a:r>
                  <a:rPr lang="en-US" baseline="-25000" dirty="0" err="1">
                    <a:sym typeface="Symbol" pitchFamily="18" charset="2"/>
                  </a:rPr>
                  <a:t>s</a:t>
                </a:r>
                <a:r>
                  <a:rPr lang="en-US" dirty="0">
                    <a:sym typeface="Symbol" pitchFamily="18" charset="2"/>
                  </a:rPr>
                  <a:t> = velocity of </a:t>
                </a:r>
                <a:r>
                  <a:rPr lang="en-US" b="1" i="1" dirty="0">
                    <a:sym typeface="Symbol" pitchFamily="18" charset="2"/>
                  </a:rPr>
                  <a:t>s</a:t>
                </a:r>
                <a:r>
                  <a:rPr lang="en-US" dirty="0">
                    <a:sym typeface="Symbol" pitchFamily="18" charset="2"/>
                  </a:rPr>
                  <a:t>ource</a:t>
                </a:r>
              </a:p>
              <a:p>
                <a:pPr lvl="1">
                  <a:lnSpc>
                    <a:spcPct val="90000"/>
                  </a:lnSpc>
                  <a:defRPr/>
                </a:pPr>
                <a:r>
                  <a:rPr lang="en-US" dirty="0">
                    <a:sym typeface="Symbol" pitchFamily="18" charset="2"/>
                  </a:rPr>
                  <a:t>T = Period of wave</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2107356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defRPr/>
            </a:pPr>
            <a:r>
              <a:rPr lang="en-US" dirty="0"/>
              <a:t>10-01 Waves</a:t>
            </a:r>
          </a:p>
        </p:txBody>
      </p:sp>
      <p:sp>
        <p:nvSpPr>
          <p:cNvPr id="2" name="Content Placeholder 1"/>
          <p:cNvSpPr>
            <a:spLocks noGrp="1"/>
          </p:cNvSpPr>
          <p:nvPr>
            <p:ph sz="half" idx="1"/>
          </p:nvPr>
        </p:nvSpPr>
        <p:spPr/>
        <p:txBody>
          <a:bodyPr>
            <a:normAutofit/>
          </a:bodyPr>
          <a:lstStyle/>
          <a:p>
            <a:pPr>
              <a:defRPr/>
            </a:pPr>
            <a:r>
              <a:rPr lang="en-US" dirty="0"/>
              <a:t>Longitudinal Waves</a:t>
            </a:r>
          </a:p>
          <a:p>
            <a:pPr lvl="1">
              <a:defRPr/>
            </a:pPr>
            <a:r>
              <a:rPr lang="en-US" dirty="0"/>
              <a:t>Disturbance is left and right</a:t>
            </a:r>
          </a:p>
          <a:p>
            <a:pPr lvl="1">
              <a:defRPr/>
            </a:pPr>
            <a:r>
              <a:rPr lang="en-US" dirty="0"/>
              <a:t>Direction of travel is left or right</a:t>
            </a:r>
          </a:p>
          <a:p>
            <a:pPr lvl="1">
              <a:defRPr/>
            </a:pPr>
            <a:r>
              <a:rPr lang="en-US" dirty="0"/>
              <a:t>Disturbance and direction of travel are parallel</a:t>
            </a:r>
          </a:p>
          <a:p>
            <a:pPr lvl="1">
              <a:defRPr/>
            </a:pPr>
            <a:r>
              <a:rPr lang="en-US" dirty="0"/>
              <a:t>Series of compressed and stretched regions</a:t>
            </a:r>
          </a:p>
          <a:p>
            <a:pPr lvl="1">
              <a:defRPr/>
            </a:pPr>
            <a:endParaRPr lang="en-US" dirty="0"/>
          </a:p>
          <a:p>
            <a:pPr lvl="1">
              <a:defRPr/>
            </a:pPr>
            <a:r>
              <a:rPr lang="en-US" dirty="0"/>
              <a:t>Example:</a:t>
            </a:r>
          </a:p>
          <a:p>
            <a:pPr lvl="2">
              <a:defRPr/>
            </a:pPr>
            <a:r>
              <a:rPr lang="en-US" dirty="0"/>
              <a:t>Sound</a:t>
            </a:r>
          </a:p>
          <a:p>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78455"/>
            <a:ext cx="6019800" cy="3661527"/>
          </a:xfrm>
        </p:spPr>
      </p:pic>
    </p:spTree>
    <p:extLst>
      <p:ext uri="{BB962C8B-B14F-4D97-AF65-F5344CB8AC3E}">
        <p14:creationId xmlns:p14="http://schemas.microsoft.com/office/powerpoint/2010/main" val="41067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10-05 Doppler Effect</a:t>
            </a:r>
          </a:p>
        </p:txBody>
      </p:sp>
      <mc:AlternateContent xmlns:mc="http://schemas.openxmlformats.org/markup-compatibility/2006" xmlns:a14="http://schemas.microsoft.com/office/drawing/2010/main">
        <mc:Choice Requires="a14">
          <p:sp>
            <p:nvSpPr>
              <p:cNvPr id="8" name="Content Placeholder 7"/>
              <p:cNvSpPr>
                <a:spLocks noGrp="1"/>
              </p:cNvSpPr>
              <p:nvPr>
                <p:ph sz="half" idx="1"/>
              </p:nvPr>
            </p:nvSpPr>
            <p:spPr/>
            <p:txBody>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𝑜</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m:t>
                            </m:r>
                          </m:sup>
                        </m:sSup>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r>
                          <a:rPr lang="en-US" b="0" i="1" smtClean="0">
                            <a:latin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r>
                          <a:rPr lang="en-US" b="0" i="1" smtClean="0">
                            <a:latin typeface="Cambria Math" panose="02040503050406030204" pitchFamily="18" charset="0"/>
                          </a:rPr>
                          <m:t>𝑇</m:t>
                        </m:r>
                      </m:den>
                    </m:f>
                  </m:oMath>
                </a14:m>
                <a:endParaRPr lang="en-US" b="0" dirty="0"/>
              </a:p>
              <a:p>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den>
                    </m:f>
                  </m:oMath>
                </a14:m>
                <a:r>
                  <a:rPr lang="en-US" b="0" dirty="0"/>
                  <a:t>             </a:t>
                </a:r>
                <a14:m>
                  <m:oMath xmlns:m="http://schemas.openxmlformats.org/officeDocument/2006/math">
                    <m:r>
                      <a:rPr lang="en-US" b="0" i="1" dirty="0" smtClean="0">
                        <a:latin typeface="Cambria Math" panose="02040503050406030204" pitchFamily="18" charset="0"/>
                      </a:rPr>
                      <m:t>𝑇</m:t>
                    </m:r>
                    <m:r>
                      <a:rPr lang="en-US" b="0" i="1" dirty="0" smtClean="0">
                        <a:latin typeface="Cambria Math" panose="02040503050406030204" pitchFamily="18" charset="0"/>
                      </a:rPr>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𝑠</m:t>
                            </m:r>
                          </m:sub>
                        </m:sSub>
                      </m:den>
                    </m:f>
                  </m:oMath>
                </a14:m>
                <a:r>
                  <a:rPr lang="en-US" b="0" dirty="0"/>
                  <a:t> </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𝑠</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𝑠</m:t>
                                </m:r>
                              </m:sub>
                            </m:sSub>
                          </m:den>
                        </m:f>
                      </m:e>
                    </m:d>
                  </m:oMath>
                </a14:m>
                <a:endParaRPr lang="en-US" b="0" dirty="0"/>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sz="half" idx="1"/>
              </p:nvPr>
            </p:nvSpPr>
            <p:spPr>
              <a:blipFill>
                <a:blip r:embed="rId3"/>
                <a:stretch>
                  <a:fillRect l="-607" t="-1540"/>
                </a:stretch>
              </a:blipFill>
            </p:spPr>
            <p:txBody>
              <a:bodyPr/>
              <a:lstStyle/>
              <a:p>
                <a:r>
                  <a:rPr lang="en-US">
                    <a:noFill/>
                  </a:rPr>
                  <a:t> </a:t>
                </a:r>
              </a:p>
            </p:txBody>
          </p:sp>
        </mc:Fallback>
      </mc:AlternateContent>
      <p:sp>
        <p:nvSpPr>
          <p:cNvPr id="9" name="Content Placeholder 8"/>
          <p:cNvSpPr>
            <a:spLocks noGrp="1"/>
          </p:cNvSpPr>
          <p:nvPr>
            <p:ph sz="half" idx="2"/>
          </p:nvPr>
        </p:nvSpPr>
        <p:spPr/>
        <p:txBody>
          <a:bodyPr>
            <a:normAutofit/>
          </a:bodyPr>
          <a:lstStyle/>
          <a:p>
            <a:pPr>
              <a:spcBef>
                <a:spcPct val="50000"/>
              </a:spcBef>
              <a:defRPr/>
            </a:pPr>
            <a:r>
              <a:rPr lang="en-US" dirty="0">
                <a:sym typeface="Symbol" pitchFamily="18" charset="2"/>
              </a:rPr>
              <a:t>’ = perceived wavelength</a:t>
            </a:r>
          </a:p>
          <a:p>
            <a:pPr>
              <a:spcBef>
                <a:spcPct val="50000"/>
              </a:spcBef>
              <a:defRPr/>
            </a:pPr>
            <a:r>
              <a:rPr lang="en-US" i="1" dirty="0" err="1"/>
              <a:t>f</a:t>
            </a:r>
            <a:r>
              <a:rPr lang="en-US" i="1" baseline="-25000" dirty="0" err="1"/>
              <a:t>o</a:t>
            </a:r>
            <a:r>
              <a:rPr lang="en-US" dirty="0"/>
              <a:t> = frequency observed</a:t>
            </a:r>
          </a:p>
          <a:p>
            <a:pPr>
              <a:spcBef>
                <a:spcPct val="50000"/>
              </a:spcBef>
              <a:defRPr/>
            </a:pPr>
            <a:r>
              <a:rPr lang="en-US" i="1" dirty="0"/>
              <a:t>f</a:t>
            </a:r>
            <a:r>
              <a:rPr lang="en-US" i="1" baseline="-25000" dirty="0"/>
              <a:t>s</a:t>
            </a:r>
            <a:r>
              <a:rPr lang="en-US" dirty="0"/>
              <a:t> = frequency of source</a:t>
            </a:r>
          </a:p>
          <a:p>
            <a:pPr>
              <a:spcBef>
                <a:spcPct val="50000"/>
              </a:spcBef>
              <a:defRPr/>
            </a:pPr>
            <a:r>
              <a:rPr lang="en-US" i="1" dirty="0" err="1"/>
              <a:t>v</a:t>
            </a:r>
            <a:r>
              <a:rPr lang="en-US" i="1" baseline="-25000" dirty="0" err="1"/>
              <a:t>w</a:t>
            </a:r>
            <a:r>
              <a:rPr lang="en-US" dirty="0"/>
              <a:t> = speed of wave</a:t>
            </a:r>
          </a:p>
          <a:p>
            <a:pPr>
              <a:spcBef>
                <a:spcPct val="50000"/>
              </a:spcBef>
              <a:defRPr/>
            </a:pPr>
            <a:r>
              <a:rPr lang="en-US" i="1" dirty="0">
                <a:sym typeface="Symbol" pitchFamily="18" charset="2"/>
              </a:rPr>
              <a:t>v</a:t>
            </a:r>
            <a:r>
              <a:rPr lang="en-US" i="1" baseline="-25000" dirty="0">
                <a:sym typeface="Symbol" pitchFamily="18" charset="2"/>
              </a:rPr>
              <a:t>s</a:t>
            </a:r>
            <a:r>
              <a:rPr lang="en-US" dirty="0">
                <a:sym typeface="Symbol" pitchFamily="18" charset="2"/>
              </a:rPr>
              <a:t> = speed of source</a:t>
            </a:r>
            <a:endParaRPr lang="en-US" dirty="0"/>
          </a:p>
        </p:txBody>
      </p:sp>
    </p:spTree>
    <p:extLst>
      <p:ext uri="{BB962C8B-B14F-4D97-AF65-F5344CB8AC3E}">
        <p14:creationId xmlns:p14="http://schemas.microsoft.com/office/powerpoint/2010/main" val="41030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defRPr/>
            </a:pPr>
            <a:r>
              <a:rPr lang="en-US" dirty="0"/>
              <a:t>10-05 Doppler Effect</a:t>
            </a:r>
          </a:p>
        </p:txBody>
      </p:sp>
      <p:sp>
        <p:nvSpPr>
          <p:cNvPr id="2" name="Content Placeholder 1"/>
          <p:cNvSpPr>
            <a:spLocks noGrp="1"/>
          </p:cNvSpPr>
          <p:nvPr>
            <p:ph sz="half" idx="1"/>
          </p:nvPr>
        </p:nvSpPr>
        <p:spPr/>
        <p:txBody>
          <a:bodyPr/>
          <a:lstStyle/>
          <a:p>
            <a:pPr>
              <a:defRPr/>
            </a:pPr>
            <a:r>
              <a:rPr lang="en-US" dirty="0"/>
              <a:t>Moving Observer</a:t>
            </a:r>
          </a:p>
          <a:p>
            <a:pPr>
              <a:defRPr/>
            </a:pPr>
            <a:r>
              <a:rPr lang="en-US" dirty="0"/>
              <a:t>Encounters more condensations than if standing still</a:t>
            </a:r>
          </a:p>
          <a:p>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half" idx="2"/>
              </p:nvPr>
            </p:nvSpPr>
            <p:spPr/>
            <p:txBody>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𝑜</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𝑠</m:t>
                        </m:r>
                      </m:sub>
                    </m:sSub>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𝑤</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𝑜</m:t>
                                </m:r>
                              </m:sub>
                            </m:sSub>
                          </m:num>
                          <m:den>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𝑤</m:t>
                                </m:r>
                              </m:sub>
                            </m:sSub>
                          </m:den>
                        </m:f>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2"/>
              </p:nvPr>
            </p:nvSpPr>
            <p:spPr>
              <a:blipFill>
                <a:blip r:embed="rId3"/>
                <a:stretch>
                  <a:fillRect l="-506" t="-1777"/>
                </a:stretch>
              </a:blipFill>
            </p:spPr>
            <p:txBody>
              <a:bodyPr/>
              <a:lstStyle/>
              <a:p>
                <a:r>
                  <a:rPr lang="en-US">
                    <a:noFill/>
                  </a:rPr>
                  <a:t> </a:t>
                </a:r>
              </a:p>
            </p:txBody>
          </p:sp>
        </mc:Fallback>
      </mc:AlternateContent>
    </p:spTree>
    <p:extLst>
      <p:ext uri="{BB962C8B-B14F-4D97-AF65-F5344CB8AC3E}">
        <p14:creationId xmlns:p14="http://schemas.microsoft.com/office/powerpoint/2010/main" val="2461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defRPr/>
            </a:pPr>
            <a:r>
              <a:rPr lang="en-US" dirty="0"/>
              <a:t>10-05 Doppler Effect</a:t>
            </a:r>
          </a:p>
        </p:txBody>
      </p:sp>
      <p:sp>
        <p:nvSpPr>
          <p:cNvPr id="3" name="Content Placeholder 2"/>
          <p:cNvSpPr>
            <a:spLocks noGrp="1"/>
          </p:cNvSpPr>
          <p:nvPr>
            <p:ph sz="half" idx="1"/>
          </p:nvPr>
        </p:nvSpPr>
        <p:spPr/>
        <p:txBody>
          <a:bodyPr>
            <a:normAutofit/>
          </a:bodyPr>
          <a:lstStyle/>
          <a:p>
            <a:pPr>
              <a:defRPr/>
            </a:pPr>
            <a:r>
              <a:rPr lang="en-US" dirty="0"/>
              <a:t>General Case</a:t>
            </a:r>
          </a:p>
          <a:p>
            <a:pPr>
              <a:defRPr/>
            </a:pPr>
            <a:r>
              <a:rPr lang="en-US" dirty="0"/>
              <a:t>Combine the two formulas</a:t>
            </a:r>
          </a:p>
          <a:p>
            <a:pPr>
              <a:defRPr/>
            </a:pPr>
            <a:r>
              <a:rPr lang="en-US" dirty="0"/>
              <a:t>Both observer and source can be moving</a:t>
            </a:r>
          </a:p>
          <a:p>
            <a:pPr>
              <a:defRPr/>
            </a:pPr>
            <a:endParaRPr lang="en-US" sz="3733" dirty="0"/>
          </a:p>
          <a:p>
            <a:pPr>
              <a:defRPr/>
            </a:pPr>
            <a:r>
              <a:rPr lang="en-US" sz="3733" dirty="0">
                <a:solidFill>
                  <a:schemeClr val="hlink"/>
                </a:solidFill>
              </a:rPr>
              <a:t>WARNING!</a:t>
            </a:r>
          </a:p>
          <a:p>
            <a:pPr lvl="1">
              <a:defRPr/>
            </a:pPr>
            <a:r>
              <a:rPr lang="en-US" i="1" dirty="0" err="1"/>
              <a:t>v</a:t>
            </a:r>
            <a:r>
              <a:rPr lang="en-US" i="1" baseline="-25000" dirty="0" err="1"/>
              <a:t>w</a:t>
            </a:r>
            <a:r>
              <a:rPr lang="en-US" dirty="0"/>
              <a:t>, </a:t>
            </a:r>
            <a:r>
              <a:rPr lang="en-US" i="1" dirty="0"/>
              <a:t>v</a:t>
            </a:r>
            <a:r>
              <a:rPr lang="en-US" i="1" baseline="-25000" dirty="0"/>
              <a:t>s</a:t>
            </a:r>
            <a:r>
              <a:rPr lang="en-US" dirty="0"/>
              <a:t>, and </a:t>
            </a:r>
            <a:r>
              <a:rPr lang="en-US" i="1" dirty="0" err="1"/>
              <a:t>v</a:t>
            </a:r>
            <a:r>
              <a:rPr lang="en-US" i="1" baseline="-25000" dirty="0" err="1"/>
              <a:t>o</a:t>
            </a:r>
            <a:r>
              <a:rPr lang="en-US" dirty="0"/>
              <a:t> are </a:t>
            </a:r>
            <a:r>
              <a:rPr lang="en-US" dirty="0" err="1"/>
              <a:t>signless</a:t>
            </a:r>
            <a:endParaRPr lang="en-US" dirty="0"/>
          </a:p>
          <a:p>
            <a:pPr lvl="1">
              <a:defRPr/>
            </a:pPr>
            <a:r>
              <a:rPr lang="en-US" dirty="0"/>
              <a:t>Use the top signs when that object is moving </a:t>
            </a:r>
            <a:r>
              <a:rPr lang="en-US" b="1" i="1" dirty="0"/>
              <a:t>towards</a:t>
            </a:r>
            <a:r>
              <a:rPr lang="en-US" dirty="0"/>
              <a:t> the other object</a:t>
            </a:r>
            <a:endParaRPr lang="en-US" i="1" dirty="0"/>
          </a:p>
        </p:txBody>
      </p:sp>
      <mc:AlternateContent xmlns:mc="http://schemas.openxmlformats.org/markup-compatibility/2006" xmlns:a14="http://schemas.microsoft.com/office/drawing/2010/main">
        <mc:Choice Requires="a14">
          <p:sp>
            <p:nvSpPr>
              <p:cNvPr id="4" name="Content Placeholder 3"/>
              <p:cNvSpPr>
                <a:spLocks noGrp="1"/>
              </p:cNvSpPr>
              <p:nvPr>
                <p:ph sz="half" idx="2"/>
              </p:nvPr>
            </p:nvSpPr>
            <p:spPr/>
            <p:txBody>
              <a:bodyPr>
                <a:normAutofit/>
              </a:bodyPr>
              <a:lstStyle/>
              <a:p>
                <a14:m>
                  <m:oMath xmlns:m="http://schemas.openxmlformats.org/officeDocument/2006/math">
                    <m:sSub>
                      <m:sSubPr>
                        <m:ctrlPr>
                          <a:rPr lang="en-US" sz="6400" i="1">
                            <a:latin typeface="Cambria Math" panose="02040503050406030204" pitchFamily="18" charset="0"/>
                          </a:rPr>
                        </m:ctrlPr>
                      </m:sSubPr>
                      <m:e>
                        <m:r>
                          <a:rPr lang="en-US" sz="6400" i="1">
                            <a:latin typeface="Cambria Math"/>
                          </a:rPr>
                          <m:t>𝑓</m:t>
                        </m:r>
                      </m:e>
                      <m:sub>
                        <m:r>
                          <a:rPr lang="en-US" sz="6400" i="1">
                            <a:latin typeface="Cambria Math"/>
                          </a:rPr>
                          <m:t>𝑜</m:t>
                        </m:r>
                      </m:sub>
                    </m:sSub>
                    <m:r>
                      <a:rPr lang="en-US" sz="6400" i="1">
                        <a:latin typeface="Cambria Math"/>
                      </a:rPr>
                      <m:t>=</m:t>
                    </m:r>
                    <m:sSub>
                      <m:sSubPr>
                        <m:ctrlPr>
                          <a:rPr lang="en-US" sz="6400" i="1">
                            <a:latin typeface="Cambria Math" panose="02040503050406030204" pitchFamily="18" charset="0"/>
                          </a:rPr>
                        </m:ctrlPr>
                      </m:sSubPr>
                      <m:e>
                        <m:r>
                          <a:rPr lang="en-US" sz="6400" i="1">
                            <a:latin typeface="Cambria Math"/>
                          </a:rPr>
                          <m:t>𝑓</m:t>
                        </m:r>
                      </m:e>
                      <m:sub>
                        <m:r>
                          <a:rPr lang="en-US" sz="6400" i="1">
                            <a:latin typeface="Cambria Math"/>
                          </a:rPr>
                          <m:t>𝑠</m:t>
                        </m:r>
                      </m:sub>
                    </m:sSub>
                    <m:d>
                      <m:dPr>
                        <m:ctrlPr>
                          <a:rPr lang="en-US" sz="6400" i="1">
                            <a:latin typeface="Cambria Math" panose="02040503050406030204" pitchFamily="18" charset="0"/>
                          </a:rPr>
                        </m:ctrlPr>
                      </m:dPr>
                      <m:e>
                        <m:f>
                          <m:fPr>
                            <m:ctrlPr>
                              <a:rPr lang="en-US" sz="6400" i="1">
                                <a:latin typeface="Cambria Math" panose="02040503050406030204" pitchFamily="18" charset="0"/>
                              </a:rPr>
                            </m:ctrlPr>
                          </m:fPr>
                          <m:num>
                            <m:sSub>
                              <m:sSubPr>
                                <m:ctrlPr>
                                  <a:rPr lang="en-US" sz="6400" i="1">
                                    <a:latin typeface="Cambria Math" panose="02040503050406030204" pitchFamily="18" charset="0"/>
                                  </a:rPr>
                                </m:ctrlPr>
                              </m:sSubPr>
                              <m:e>
                                <m:r>
                                  <a:rPr lang="en-US" sz="6400" i="1">
                                    <a:latin typeface="Cambria Math"/>
                                  </a:rPr>
                                  <m:t>𝑣</m:t>
                                </m:r>
                              </m:e>
                              <m:sub>
                                <m:r>
                                  <a:rPr lang="en-US" sz="6400" i="1">
                                    <a:latin typeface="Cambria Math"/>
                                  </a:rPr>
                                  <m:t>𝑤</m:t>
                                </m:r>
                              </m:sub>
                            </m:sSub>
                            <m:r>
                              <a:rPr lang="en-US" sz="6400" i="1">
                                <a:latin typeface="Cambria Math"/>
                              </a:rPr>
                              <m:t>±</m:t>
                            </m:r>
                            <m:sSub>
                              <m:sSubPr>
                                <m:ctrlPr>
                                  <a:rPr lang="en-US" sz="6400" i="1">
                                    <a:latin typeface="Cambria Math" panose="02040503050406030204" pitchFamily="18" charset="0"/>
                                  </a:rPr>
                                </m:ctrlPr>
                              </m:sSubPr>
                              <m:e>
                                <m:r>
                                  <a:rPr lang="en-US" sz="6400" i="1">
                                    <a:latin typeface="Cambria Math"/>
                                  </a:rPr>
                                  <m:t>𝑣</m:t>
                                </m:r>
                              </m:e>
                              <m:sub>
                                <m:r>
                                  <a:rPr lang="en-US" sz="6400" i="1">
                                    <a:latin typeface="Cambria Math"/>
                                  </a:rPr>
                                  <m:t>𝑜</m:t>
                                </m:r>
                              </m:sub>
                            </m:sSub>
                          </m:num>
                          <m:den>
                            <m:sSub>
                              <m:sSubPr>
                                <m:ctrlPr>
                                  <a:rPr lang="en-US" sz="6400" i="1">
                                    <a:latin typeface="Cambria Math" panose="02040503050406030204" pitchFamily="18" charset="0"/>
                                  </a:rPr>
                                </m:ctrlPr>
                              </m:sSubPr>
                              <m:e>
                                <m:r>
                                  <a:rPr lang="en-US" sz="6400" i="1">
                                    <a:latin typeface="Cambria Math"/>
                                  </a:rPr>
                                  <m:t>𝑣</m:t>
                                </m:r>
                              </m:e>
                              <m:sub>
                                <m:r>
                                  <a:rPr lang="en-US" sz="6400" i="1">
                                    <a:latin typeface="Cambria Math"/>
                                  </a:rPr>
                                  <m:t>𝑤</m:t>
                                </m:r>
                              </m:sub>
                            </m:sSub>
                            <m:r>
                              <a:rPr lang="en-US" sz="6400" i="1">
                                <a:latin typeface="Cambria Math"/>
                              </a:rPr>
                              <m:t>∓</m:t>
                            </m:r>
                            <m:sSub>
                              <m:sSubPr>
                                <m:ctrlPr>
                                  <a:rPr lang="en-US" sz="6400" i="1">
                                    <a:latin typeface="Cambria Math" panose="02040503050406030204" pitchFamily="18" charset="0"/>
                                  </a:rPr>
                                </m:ctrlPr>
                              </m:sSubPr>
                              <m:e>
                                <m:r>
                                  <a:rPr lang="en-US" sz="6400" i="1">
                                    <a:latin typeface="Cambria Math"/>
                                  </a:rPr>
                                  <m:t>𝑣</m:t>
                                </m:r>
                              </m:e>
                              <m:sub>
                                <m:r>
                                  <a:rPr lang="en-US" sz="6400" i="1">
                                    <a:latin typeface="Cambria Math"/>
                                  </a:rPr>
                                  <m:t>𝑠</m:t>
                                </m:r>
                              </m:sub>
                            </m:sSub>
                          </m:den>
                        </m:f>
                      </m:e>
                    </m:d>
                  </m:oMath>
                </a14:m>
                <a:endParaRPr lang="en-US" sz="6400" dirty="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2"/>
              </p:nvPr>
            </p:nvSpPr>
            <p:spPr>
              <a:blipFill>
                <a:blip r:embed="rId3"/>
                <a:stretch>
                  <a:fillRect l="-1822" t="-3910"/>
                </a:stretch>
              </a:blipFill>
            </p:spPr>
            <p:txBody>
              <a:bodyPr/>
              <a:lstStyle/>
              <a:p>
                <a:r>
                  <a:rPr lang="en-US">
                    <a:noFill/>
                  </a:rPr>
                  <a:t> </a:t>
                </a:r>
              </a:p>
            </p:txBody>
          </p:sp>
        </mc:Fallback>
      </mc:AlternateContent>
    </p:spTree>
    <p:extLst>
      <p:ext uri="{BB962C8B-B14F-4D97-AF65-F5344CB8AC3E}">
        <p14:creationId xmlns:p14="http://schemas.microsoft.com/office/powerpoint/2010/main" val="117470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10-05 Doppler Effect</a:t>
            </a:r>
          </a:p>
        </p:txBody>
      </p:sp>
      <p:sp>
        <p:nvSpPr>
          <p:cNvPr id="5" name="Content Placeholder 4"/>
          <p:cNvSpPr>
            <a:spLocks noGrp="1"/>
          </p:cNvSpPr>
          <p:nvPr>
            <p:ph sz="half" idx="1"/>
          </p:nvPr>
        </p:nvSpPr>
        <p:spPr/>
        <p:txBody>
          <a:bodyPr>
            <a:normAutofit/>
          </a:bodyPr>
          <a:lstStyle/>
          <a:p>
            <a:r>
              <a:rPr lang="en-US" dirty="0"/>
              <a:t>You are driving down the road at 20 m/s when you approach a car going the other direction at 15 m/s with their radio playing loudly. If you hear a certain note at 600 Hz, what is the original frequency? (Assume speed of sound is 343 m/s)</a:t>
            </a:r>
          </a:p>
          <a:p>
            <a:endParaRPr lang="en-US" dirty="0"/>
          </a:p>
        </p:txBody>
      </p:sp>
      <p:sp>
        <p:nvSpPr>
          <p:cNvPr id="6" name="Content Placeholder 5"/>
          <p:cNvSpPr>
            <a:spLocks noGrp="1"/>
          </p:cNvSpPr>
          <p:nvPr>
            <p:ph sz="half" idx="2"/>
          </p:nvPr>
        </p:nvSpPr>
        <p:spPr/>
        <p:txBody>
          <a:bodyPr/>
          <a:lstStyle/>
          <a:p>
            <a:r>
              <a:rPr lang="en-US" dirty="0"/>
              <a:t>542 Hz</a:t>
            </a:r>
          </a:p>
          <a:p>
            <a:endParaRPr lang="en-US" dirty="0"/>
          </a:p>
        </p:txBody>
      </p:sp>
    </p:spTree>
    <p:extLst>
      <p:ext uri="{BB962C8B-B14F-4D97-AF65-F5344CB8AC3E}">
        <p14:creationId xmlns:p14="http://schemas.microsoft.com/office/powerpoint/2010/main" val="18962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10-05 Doppler Effect</a:t>
            </a:r>
          </a:p>
        </p:txBody>
      </p:sp>
      <p:sp>
        <p:nvSpPr>
          <p:cNvPr id="5" name="Content Placeholder 4"/>
          <p:cNvSpPr>
            <a:spLocks noGrp="1"/>
          </p:cNvSpPr>
          <p:nvPr>
            <p:ph sz="half" idx="1"/>
          </p:nvPr>
        </p:nvSpPr>
        <p:spPr/>
        <p:txBody>
          <a:bodyPr/>
          <a:lstStyle/>
          <a:p>
            <a:r>
              <a:rPr lang="en-US" dirty="0">
                <a:effectLst/>
              </a:rPr>
              <a:t>A duck is flying overhead while you stand still. As it moves away, you hear its quack at 190 Hz. Because you are a brilliant naturalist, you know that this type of duck quacks at 200 Hz. How fast is the duck flying?</a:t>
            </a:r>
          </a:p>
          <a:p>
            <a:endParaRPr lang="en-US" dirty="0"/>
          </a:p>
        </p:txBody>
      </p:sp>
      <p:sp>
        <p:nvSpPr>
          <p:cNvPr id="7" name="Content Placeholder 6"/>
          <p:cNvSpPr>
            <a:spLocks noGrp="1"/>
          </p:cNvSpPr>
          <p:nvPr>
            <p:ph sz="half" idx="2"/>
          </p:nvPr>
        </p:nvSpPr>
        <p:spPr/>
        <p:txBody>
          <a:bodyPr/>
          <a:lstStyle/>
          <a:p>
            <a:r>
              <a:rPr lang="en-US" dirty="0"/>
              <a:t>18.1 m/s (40 mph)</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902327"/>
            <a:ext cx="2946400" cy="1955673"/>
          </a:xfrm>
          <a:prstGeom prst="rect">
            <a:avLst/>
          </a:prstGeom>
          <a:ln>
            <a:noFill/>
          </a:ln>
          <a:effectLst>
            <a:softEdge rad="112500"/>
          </a:effectLst>
        </p:spPr>
      </p:pic>
    </p:spTree>
    <p:extLst>
      <p:ext uri="{BB962C8B-B14F-4D97-AF65-F5344CB8AC3E}">
        <p14:creationId xmlns:p14="http://schemas.microsoft.com/office/powerpoint/2010/main" val="8185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defRPr/>
            </a:pPr>
            <a:r>
              <a:rPr lang="en-US" dirty="0"/>
              <a:t>10-05 Doppler Effect</a:t>
            </a:r>
          </a:p>
        </p:txBody>
      </p:sp>
      <p:sp>
        <p:nvSpPr>
          <p:cNvPr id="2" name="Content Placeholder 1"/>
          <p:cNvSpPr>
            <a:spLocks noGrp="1"/>
          </p:cNvSpPr>
          <p:nvPr>
            <p:ph sz="half" idx="1"/>
          </p:nvPr>
        </p:nvSpPr>
        <p:spPr/>
        <p:txBody>
          <a:bodyPr/>
          <a:lstStyle/>
          <a:p>
            <a:pPr>
              <a:defRPr/>
            </a:pPr>
            <a:r>
              <a:rPr lang="en-US" dirty="0"/>
              <a:t>Weather Radar</a:t>
            </a:r>
          </a:p>
          <a:p>
            <a:pPr lvl="1">
              <a:defRPr/>
            </a:pPr>
            <a:r>
              <a:rPr lang="en-US" dirty="0"/>
              <a:t>Sends out radio waves</a:t>
            </a:r>
          </a:p>
          <a:p>
            <a:pPr lvl="1">
              <a:defRPr/>
            </a:pPr>
            <a:r>
              <a:rPr lang="en-US" dirty="0"/>
              <a:t>Wave bounce off water drops in storms</a:t>
            </a:r>
          </a:p>
          <a:p>
            <a:pPr lvl="1">
              <a:defRPr/>
            </a:pPr>
            <a:r>
              <a:rPr lang="en-US" dirty="0"/>
              <a:t>Radar receives echoes</a:t>
            </a:r>
          </a:p>
          <a:p>
            <a:pPr lvl="1">
              <a:defRPr/>
            </a:pPr>
            <a:r>
              <a:rPr lang="en-US" dirty="0"/>
              <a:t>Computer checks to compare the frequencies</a:t>
            </a:r>
          </a:p>
          <a:p>
            <a:pPr lvl="1">
              <a:defRPr/>
            </a:pPr>
            <a:r>
              <a:rPr lang="en-US" dirty="0"/>
              <a:t>Can compute to see how fast the clouds are spinning</a:t>
            </a:r>
          </a:p>
          <a:p>
            <a:endParaRPr lang="en-US" dirty="0"/>
          </a:p>
        </p:txBody>
      </p:sp>
      <p:pic>
        <p:nvPicPr>
          <p:cNvPr id="10" name="Content Placeholder 9" descr="A screenshot of a computer screen&#10;&#10;Description automatically generated">
            <a:extLst>
              <a:ext uri="{FF2B5EF4-FFF2-40B4-BE49-F238E27FC236}">
                <a16:creationId xmlns:a16="http://schemas.microsoft.com/office/drawing/2014/main" id="{335B3A32-A288-E90D-5243-7064AA85BB5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6139" t="22402" r="8013" b="8326"/>
          <a:stretch/>
        </p:blipFill>
        <p:spPr>
          <a:xfrm>
            <a:off x="6026881" y="0"/>
            <a:ext cx="6165119" cy="6858000"/>
          </a:xfrm>
        </p:spPr>
      </p:pic>
    </p:spTree>
    <p:extLst>
      <p:ext uri="{BB962C8B-B14F-4D97-AF65-F5344CB8AC3E}">
        <p14:creationId xmlns:p14="http://schemas.microsoft.com/office/powerpoint/2010/main" val="575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69CB0-85B4-91AD-DF59-E7614D7492F2}"/>
              </a:ext>
            </a:extLst>
          </p:cNvPr>
          <p:cNvSpPr>
            <a:spLocks noGrp="1"/>
          </p:cNvSpPr>
          <p:nvPr>
            <p:ph type="title"/>
          </p:nvPr>
        </p:nvSpPr>
        <p:spPr/>
        <p:txBody>
          <a:bodyPr/>
          <a:lstStyle/>
          <a:p>
            <a:r>
              <a:rPr lang="en-US" dirty="0"/>
              <a:t>10-05 Doppler Effect</a:t>
            </a:r>
          </a:p>
        </p:txBody>
      </p:sp>
      <p:sp>
        <p:nvSpPr>
          <p:cNvPr id="3" name="Content Placeholder 2">
            <a:extLst>
              <a:ext uri="{FF2B5EF4-FFF2-40B4-BE49-F238E27FC236}">
                <a16:creationId xmlns:a16="http://schemas.microsoft.com/office/drawing/2014/main" id="{E25A948F-4A61-CB2C-397C-C4A04D1E5B52}"/>
              </a:ext>
            </a:extLst>
          </p:cNvPr>
          <p:cNvSpPr>
            <a:spLocks noGrp="1"/>
          </p:cNvSpPr>
          <p:nvPr>
            <p:ph sz="half" idx="1"/>
          </p:nvPr>
        </p:nvSpPr>
        <p:spPr/>
        <p:txBody>
          <a:bodyPr/>
          <a:lstStyle/>
          <a:p>
            <a:r>
              <a:rPr lang="en-US" dirty="0"/>
              <a:t>Sonic boom when the plane goes the speed of sound, so all the forward moving waves pile up in one spot.</a:t>
            </a:r>
          </a:p>
        </p:txBody>
      </p:sp>
      <p:pic>
        <p:nvPicPr>
          <p:cNvPr id="6" name="Content Placeholder 5" descr="A blue screen with a white text&#10;&#10;Description automatically generated">
            <a:extLst>
              <a:ext uri="{FF2B5EF4-FFF2-40B4-BE49-F238E27FC236}">
                <a16:creationId xmlns:a16="http://schemas.microsoft.com/office/drawing/2014/main" id="{F87ECE7D-180C-B538-260B-ECCA1EA86F6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3700" y="2080419"/>
            <a:ext cx="4876800" cy="3657600"/>
          </a:xfrm>
        </p:spPr>
      </p:pic>
      <p:pic>
        <p:nvPicPr>
          <p:cNvPr id="1026" name="Picture 2">
            <a:extLst>
              <a:ext uri="{FF2B5EF4-FFF2-40B4-BE49-F238E27FC236}">
                <a16:creationId xmlns:a16="http://schemas.microsoft.com/office/drawing/2014/main" id="{4E75E701-4190-383B-DBCC-1FCC53D50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91" y="2781795"/>
            <a:ext cx="5566611" cy="371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3114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10-05 Homework</a:t>
            </a:r>
          </a:p>
        </p:txBody>
      </p:sp>
      <p:sp>
        <p:nvSpPr>
          <p:cNvPr id="5" name="Content Placeholder 4"/>
          <p:cNvSpPr>
            <a:spLocks noGrp="1"/>
          </p:cNvSpPr>
          <p:nvPr>
            <p:ph idx="1"/>
          </p:nvPr>
        </p:nvSpPr>
        <p:spPr/>
        <p:txBody>
          <a:bodyPr/>
          <a:lstStyle/>
          <a:p>
            <a:r>
              <a:rPr lang="en-US" dirty="0"/>
              <a:t>Move yourselves to do these exercises</a:t>
            </a:r>
          </a:p>
          <a:p>
            <a:endParaRPr lang="en-US" dirty="0"/>
          </a:p>
          <a:p>
            <a:r>
              <a:rPr lang="en-US" dirty="0"/>
              <a:t>Read </a:t>
            </a:r>
          </a:p>
          <a:p>
            <a:pPr lvl="1"/>
            <a:r>
              <a:rPr lang="en-US" dirty="0"/>
              <a:t>OpenStax College Physics 2e 17.5</a:t>
            </a:r>
          </a:p>
          <a:p>
            <a:pPr lvl="1"/>
            <a:r>
              <a:rPr lang="en-US" dirty="0"/>
              <a:t>OR</a:t>
            </a:r>
          </a:p>
          <a:p>
            <a:pPr lvl="1"/>
            <a:r>
              <a:rPr lang="en-US" dirty="0"/>
              <a:t>OpenStax High School Physics 14.4</a:t>
            </a:r>
          </a:p>
          <a:p>
            <a:endParaRPr lang="en-US" dirty="0"/>
          </a:p>
          <a:p>
            <a:endParaRPr lang="en-US" dirty="0"/>
          </a:p>
        </p:txBody>
      </p:sp>
    </p:spTree>
    <p:extLst>
      <p:ext uri="{BB962C8B-B14F-4D97-AF65-F5344CB8AC3E}">
        <p14:creationId xmlns:p14="http://schemas.microsoft.com/office/powerpoint/2010/main" val="3479608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D256E-C0BA-4F42-BBC5-7E7D2F6B992B}"/>
              </a:ext>
            </a:extLst>
          </p:cNvPr>
          <p:cNvSpPr>
            <a:spLocks noGrp="1"/>
          </p:cNvSpPr>
          <p:nvPr>
            <p:ph type="title"/>
          </p:nvPr>
        </p:nvSpPr>
        <p:spPr/>
        <p:txBody>
          <a:bodyPr/>
          <a:lstStyle/>
          <a:p>
            <a:r>
              <a:rPr lang="en-US" sz="4267" dirty="0">
                <a:effectLst/>
              </a:rPr>
              <a:t>10-06 Resonance</a:t>
            </a:r>
            <a:endParaRPr lang="en-US" dirty="0"/>
          </a:p>
        </p:txBody>
      </p:sp>
      <p:sp>
        <p:nvSpPr>
          <p:cNvPr id="3" name="Text Placeholder 2">
            <a:extLst>
              <a:ext uri="{FF2B5EF4-FFF2-40B4-BE49-F238E27FC236}">
                <a16:creationId xmlns:a16="http://schemas.microsoft.com/office/drawing/2014/main" id="{B4B7D87F-FBE5-4239-8265-79CC7D243BB5}"/>
              </a:ext>
            </a:extLst>
          </p:cNvPr>
          <p:cNvSpPr>
            <a:spLocks noGrp="1"/>
          </p:cNvSpPr>
          <p:nvPr>
            <p:ph type="body" idx="1"/>
          </p:nvPr>
        </p:nvSpPr>
        <p:spPr/>
        <p:txBody>
          <a:bodyPr>
            <a:normAutofit fontScale="77500" lnSpcReduction="20000"/>
          </a:bodyPr>
          <a:lstStyle/>
          <a:p>
            <a:r>
              <a:rPr lang="en-US" dirty="0"/>
              <a:t>In this lesson you will…</a:t>
            </a:r>
          </a:p>
          <a:p>
            <a:pPr marL="342900" indent="-342900">
              <a:buFont typeface="Arial" panose="020B0604020202020204" pitchFamily="34" charset="0"/>
              <a:buChar char="•"/>
            </a:pPr>
            <a:r>
              <a:rPr lang="en-US" dirty="0"/>
              <a:t>Define antinode, node, fundamental, overtones, and harmonics.</a:t>
            </a:r>
          </a:p>
          <a:p>
            <a:pPr marL="342900" indent="-342900">
              <a:buFont typeface="Arial" panose="020B0604020202020204" pitchFamily="34" charset="0"/>
              <a:buChar char="•"/>
            </a:pPr>
            <a:r>
              <a:rPr lang="en-US" dirty="0"/>
              <a:t>Describe how sound interference occurring inside open and closed tubes changes the characteristics of the sound, and how this applies to sounds produced by musical instruments.</a:t>
            </a:r>
          </a:p>
          <a:p>
            <a:pPr marL="342900" indent="-342900">
              <a:buFont typeface="Arial" panose="020B0604020202020204" pitchFamily="34" charset="0"/>
              <a:buChar char="•"/>
            </a:pPr>
            <a:r>
              <a:rPr lang="en-US" dirty="0"/>
              <a:t>Calculate the length of a tube using sound wave measurements.</a:t>
            </a:r>
          </a:p>
        </p:txBody>
      </p:sp>
    </p:spTree>
    <p:extLst>
      <p:ext uri="{BB962C8B-B14F-4D97-AF65-F5344CB8AC3E}">
        <p14:creationId xmlns:p14="http://schemas.microsoft.com/office/powerpoint/2010/main" val="41235566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effectLst/>
              </a:rPr>
              <a:t>10-06 Resonance</a:t>
            </a:r>
            <a:endParaRPr lang="en-US" dirty="0"/>
          </a:p>
        </p:txBody>
      </p:sp>
      <p:sp>
        <p:nvSpPr>
          <p:cNvPr id="2" name="Content Placeholder 1"/>
          <p:cNvSpPr>
            <a:spLocks noGrp="1"/>
          </p:cNvSpPr>
          <p:nvPr>
            <p:ph sz="half" idx="1"/>
          </p:nvPr>
        </p:nvSpPr>
        <p:spPr/>
        <p:txBody>
          <a:bodyPr>
            <a:normAutofit/>
          </a:bodyPr>
          <a:lstStyle/>
          <a:p>
            <a:pPr>
              <a:defRPr/>
            </a:pPr>
            <a:r>
              <a:rPr lang="en-US" dirty="0"/>
              <a:t>One end of a string is attached to a fixed point.</a:t>
            </a:r>
          </a:p>
          <a:p>
            <a:pPr>
              <a:defRPr/>
            </a:pPr>
            <a:r>
              <a:rPr lang="en-US" dirty="0"/>
              <a:t>The other end is vibrated up and down slightly.</a:t>
            </a:r>
          </a:p>
          <a:p>
            <a:pPr>
              <a:defRPr/>
            </a:pPr>
            <a:r>
              <a:rPr lang="en-US" dirty="0"/>
              <a:t>The standing wave is formed.</a:t>
            </a:r>
          </a:p>
          <a:p>
            <a:pPr>
              <a:defRPr/>
            </a:pPr>
            <a:r>
              <a:rPr lang="en-US" dirty="0">
                <a:solidFill>
                  <a:srgbClr val="FF0000"/>
                </a:solidFill>
              </a:rPr>
              <a:t>No</a:t>
            </a:r>
            <a:r>
              <a:rPr lang="en-US" dirty="0"/>
              <a:t>des – </a:t>
            </a:r>
            <a:r>
              <a:rPr lang="en-US" dirty="0">
                <a:solidFill>
                  <a:srgbClr val="FF0000"/>
                </a:solidFill>
              </a:rPr>
              <a:t>No </a:t>
            </a:r>
            <a:r>
              <a:rPr lang="en-US" dirty="0"/>
              <a:t>move</a:t>
            </a:r>
          </a:p>
          <a:p>
            <a:pPr>
              <a:defRPr/>
            </a:pPr>
            <a:r>
              <a:rPr lang="en-US" dirty="0"/>
              <a:t>Antinodes – most movement</a:t>
            </a:r>
          </a:p>
          <a:p>
            <a:endParaRPr lang="en-US" dirty="0"/>
          </a:p>
        </p:txBody>
      </p:sp>
      <p:pic>
        <p:nvPicPr>
          <p:cNvPr id="7" name="Picture 4" descr="F17"/>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47805" r="1"/>
          <a:stretch/>
        </p:blipFill>
        <p:spPr>
          <a:xfrm>
            <a:off x="7100605" y="0"/>
            <a:ext cx="5091395"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6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a:defRPr/>
            </a:pPr>
            <a:r>
              <a:rPr lang="en-US" dirty="0"/>
              <a:t>10-01 Waves</a:t>
            </a:r>
          </a:p>
        </p:txBody>
      </p:sp>
      <p:sp>
        <p:nvSpPr>
          <p:cNvPr id="3" name="Content Placeholder 2"/>
          <p:cNvSpPr>
            <a:spLocks noGrp="1"/>
          </p:cNvSpPr>
          <p:nvPr>
            <p:ph sz="half" idx="1"/>
          </p:nvPr>
        </p:nvSpPr>
        <p:spPr/>
        <p:txBody>
          <a:bodyPr/>
          <a:lstStyle/>
          <a:p>
            <a:pPr>
              <a:defRPr/>
            </a:pPr>
            <a:r>
              <a:rPr lang="en-US" dirty="0"/>
              <a:t>Other</a:t>
            </a:r>
          </a:p>
          <a:p>
            <a:pPr lvl="1">
              <a:defRPr/>
            </a:pPr>
            <a:r>
              <a:rPr lang="en-US" dirty="0"/>
              <a:t>Water waves are a combination</a:t>
            </a:r>
          </a:p>
          <a:p>
            <a:pPr lvl="1">
              <a:defRPr/>
            </a:pPr>
            <a:r>
              <a:rPr lang="en-US" dirty="0"/>
              <a:t>Water at the surface of a water wave travels in small circles</a:t>
            </a:r>
          </a:p>
          <a:p>
            <a:endParaRPr lang="en-US" dirty="0"/>
          </a:p>
        </p:txBody>
      </p:sp>
      <p:pic>
        <p:nvPicPr>
          <p:cNvPr id="4" name="Content Placeholder 3"/>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5253" t="13288" r="8291" b="3421"/>
          <a:stretch/>
        </p:blipFill>
        <p:spPr>
          <a:xfrm>
            <a:off x="8189763" y="0"/>
            <a:ext cx="4002237" cy="6858000"/>
          </a:xfrm>
        </p:spPr>
      </p:pic>
    </p:spTree>
    <p:extLst>
      <p:ext uri="{BB962C8B-B14F-4D97-AF65-F5344CB8AC3E}">
        <p14:creationId xmlns:p14="http://schemas.microsoft.com/office/powerpoint/2010/main" val="4272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effectLst/>
              </a:rPr>
              <a:t>10-06 Resonance</a:t>
            </a:r>
            <a:endParaRPr lang="en-US" dirty="0"/>
          </a:p>
        </p:txBody>
      </p:sp>
      <p:sp>
        <p:nvSpPr>
          <p:cNvPr id="2" name="Content Placeholder 1"/>
          <p:cNvSpPr>
            <a:spLocks noGrp="1"/>
          </p:cNvSpPr>
          <p:nvPr>
            <p:ph idx="1"/>
          </p:nvPr>
        </p:nvSpPr>
        <p:spPr/>
        <p:txBody>
          <a:bodyPr>
            <a:normAutofit/>
          </a:bodyPr>
          <a:lstStyle/>
          <a:p>
            <a:pPr>
              <a:lnSpc>
                <a:spcPct val="90000"/>
              </a:lnSpc>
              <a:defRPr/>
            </a:pPr>
            <a:r>
              <a:rPr lang="en-US" dirty="0"/>
              <a:t>The wave travels along the string until it hits the other end</a:t>
            </a:r>
          </a:p>
          <a:p>
            <a:pPr>
              <a:lnSpc>
                <a:spcPct val="90000"/>
              </a:lnSpc>
              <a:defRPr/>
            </a:pPr>
            <a:r>
              <a:rPr lang="en-US" dirty="0"/>
              <a:t>The wave reflects off the other end and travels in the opposite direction, but upside down</a:t>
            </a:r>
          </a:p>
          <a:p>
            <a:pPr>
              <a:lnSpc>
                <a:spcPct val="90000"/>
              </a:lnSpc>
              <a:defRPr/>
            </a:pPr>
            <a:r>
              <a:rPr lang="en-US" dirty="0"/>
              <a:t>The returning wave hits the vibrating end and reflects again (this side the wave is right side up)</a:t>
            </a:r>
          </a:p>
          <a:p>
            <a:pPr>
              <a:lnSpc>
                <a:spcPct val="90000"/>
              </a:lnSpc>
              <a:defRPr/>
            </a:pPr>
            <a:r>
              <a:rPr lang="en-US" dirty="0"/>
              <a:t>Unless the timing is just right the reflecting wave and the new wave will not coincide</a:t>
            </a:r>
          </a:p>
          <a:p>
            <a:pPr>
              <a:lnSpc>
                <a:spcPct val="90000"/>
              </a:lnSpc>
              <a:defRPr/>
            </a:pPr>
            <a:r>
              <a:rPr lang="en-US" dirty="0"/>
              <a:t>When they do coincide, the waves add due to constructive interference</a:t>
            </a:r>
          </a:p>
          <a:p>
            <a:pPr>
              <a:lnSpc>
                <a:spcPct val="90000"/>
              </a:lnSpc>
              <a:defRPr/>
            </a:pPr>
            <a:r>
              <a:rPr lang="en-US" dirty="0"/>
              <a:t>When they don’t coincide; destructive interference</a:t>
            </a:r>
          </a:p>
          <a:p>
            <a:endParaRPr lang="en-US" dirty="0"/>
          </a:p>
        </p:txBody>
      </p:sp>
    </p:spTree>
    <p:extLst>
      <p:ext uri="{BB962C8B-B14F-4D97-AF65-F5344CB8AC3E}">
        <p14:creationId xmlns:p14="http://schemas.microsoft.com/office/powerpoint/2010/main" val="36066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coma Narrows Newsreel with audio.avi">
            <a:hlinkClick r:id="" action="ppaction://media"/>
          </p:cNvPr>
          <p:cNvPicPr>
            <a:picLocks noGrp="1" noRot="1" noChangeAspect="1"/>
          </p:cNvPicPr>
          <p:nvPr>
            <p:ph sz="quarter" idx="4294967295"/>
            <a:videoFile r:link="rId1"/>
          </p:nvPr>
        </p:nvPicPr>
        <p:blipFill>
          <a:blip r:embed="rId4">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40814876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effectLst/>
              </a:rPr>
              <a:t>10-06 Resonance</a:t>
            </a:r>
            <a:endParaRPr lang="en-US" dirty="0"/>
          </a:p>
        </p:txBody>
      </p:sp>
      <p:sp>
        <p:nvSpPr>
          <p:cNvPr id="2" name="Content Placeholder 1"/>
          <p:cNvSpPr>
            <a:spLocks noGrp="1"/>
          </p:cNvSpPr>
          <p:nvPr>
            <p:ph idx="1"/>
          </p:nvPr>
        </p:nvSpPr>
        <p:spPr/>
        <p:txBody>
          <a:bodyPr/>
          <a:lstStyle/>
          <a:p>
            <a:pPr>
              <a:defRPr/>
            </a:pPr>
            <a:r>
              <a:rPr lang="en-US" dirty="0"/>
              <a:t>Harmonics</a:t>
            </a:r>
          </a:p>
          <a:p>
            <a:pPr lvl="1">
              <a:defRPr/>
            </a:pPr>
            <a:r>
              <a:rPr lang="en-US" dirty="0"/>
              <a:t>When you vibrate the string faster, you can get standing waves with more nodes and antinodes</a:t>
            </a:r>
          </a:p>
          <a:p>
            <a:pPr lvl="1">
              <a:defRPr/>
            </a:pPr>
            <a:r>
              <a:rPr lang="en-US" dirty="0"/>
              <a:t>Standing waves are named by number of antinodes</a:t>
            </a:r>
          </a:p>
          <a:p>
            <a:pPr lvl="2">
              <a:defRPr/>
            </a:pPr>
            <a:r>
              <a:rPr lang="en-US" dirty="0"/>
              <a:t>1 antinode </a:t>
            </a:r>
            <a:r>
              <a:rPr lang="en-US" dirty="0">
                <a:sym typeface="Wingdings" pitchFamily="2" charset="2"/>
              </a:rPr>
              <a:t> 1</a:t>
            </a:r>
            <a:r>
              <a:rPr lang="en-US" baseline="30000" dirty="0">
                <a:sym typeface="Wingdings" pitchFamily="2" charset="2"/>
              </a:rPr>
              <a:t>st</a:t>
            </a:r>
            <a:r>
              <a:rPr lang="en-US" dirty="0">
                <a:sym typeface="Wingdings" pitchFamily="2" charset="2"/>
              </a:rPr>
              <a:t> harmonic (fundamental </a:t>
            </a:r>
            <a:r>
              <a:rPr lang="en-US" dirty="0" err="1">
                <a:sym typeface="Wingdings" pitchFamily="2" charset="2"/>
              </a:rPr>
              <a:t>freq</a:t>
            </a:r>
            <a:r>
              <a:rPr lang="en-US" dirty="0">
                <a:sym typeface="Wingdings" pitchFamily="2" charset="2"/>
              </a:rPr>
              <a:t>)</a:t>
            </a:r>
          </a:p>
          <a:p>
            <a:pPr lvl="2">
              <a:defRPr/>
            </a:pPr>
            <a:r>
              <a:rPr lang="en-US" dirty="0">
                <a:sym typeface="Wingdings" pitchFamily="2" charset="2"/>
              </a:rPr>
              <a:t>2 antinodes  2</a:t>
            </a:r>
            <a:r>
              <a:rPr lang="en-US" baseline="30000" dirty="0">
                <a:sym typeface="Wingdings" pitchFamily="2" charset="2"/>
              </a:rPr>
              <a:t>nd</a:t>
            </a:r>
            <a:r>
              <a:rPr lang="en-US" dirty="0">
                <a:sym typeface="Wingdings" pitchFamily="2" charset="2"/>
              </a:rPr>
              <a:t> harmonic (1</a:t>
            </a:r>
            <a:r>
              <a:rPr lang="en-US" baseline="30000" dirty="0">
                <a:sym typeface="Wingdings" pitchFamily="2" charset="2"/>
              </a:rPr>
              <a:t>st</a:t>
            </a:r>
            <a:r>
              <a:rPr lang="en-US" dirty="0">
                <a:sym typeface="Wingdings" pitchFamily="2" charset="2"/>
              </a:rPr>
              <a:t> overtone)</a:t>
            </a:r>
          </a:p>
          <a:p>
            <a:pPr lvl="2">
              <a:defRPr/>
            </a:pPr>
            <a:r>
              <a:rPr lang="en-US" dirty="0">
                <a:sym typeface="Wingdings" pitchFamily="2" charset="2"/>
              </a:rPr>
              <a:t>3 antinodes  3</a:t>
            </a:r>
            <a:r>
              <a:rPr lang="en-US" baseline="30000" dirty="0">
                <a:sym typeface="Wingdings" pitchFamily="2" charset="2"/>
              </a:rPr>
              <a:t>rd</a:t>
            </a:r>
            <a:r>
              <a:rPr lang="en-US" dirty="0">
                <a:sym typeface="Wingdings" pitchFamily="2" charset="2"/>
              </a:rPr>
              <a:t> harmonic (2</a:t>
            </a:r>
            <a:r>
              <a:rPr lang="en-US" baseline="30000" dirty="0">
                <a:sym typeface="Wingdings" pitchFamily="2" charset="2"/>
              </a:rPr>
              <a:t>nd</a:t>
            </a:r>
            <a:r>
              <a:rPr lang="en-US" dirty="0">
                <a:sym typeface="Wingdings" pitchFamily="2" charset="2"/>
              </a:rPr>
              <a:t> overtone)</a:t>
            </a:r>
            <a:endParaRPr lang="en-US" dirty="0"/>
          </a:p>
          <a:p>
            <a:endParaRPr lang="en-US" dirty="0"/>
          </a:p>
        </p:txBody>
      </p:sp>
    </p:spTree>
    <p:extLst>
      <p:ext uri="{BB962C8B-B14F-4D97-AF65-F5344CB8AC3E}">
        <p14:creationId xmlns:p14="http://schemas.microsoft.com/office/powerpoint/2010/main" val="129385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effectLst/>
              </a:rPr>
              <a:t>10-06 Resonance</a:t>
            </a:r>
            <a:endParaRPr lang="en-US" dirty="0"/>
          </a:p>
        </p:txBody>
      </p:sp>
      <p:sp>
        <p:nvSpPr>
          <p:cNvPr id="2" name="Content Placeholder 1"/>
          <p:cNvSpPr>
            <a:spLocks noGrp="1"/>
          </p:cNvSpPr>
          <p:nvPr>
            <p:ph sz="half" idx="1"/>
          </p:nvPr>
        </p:nvSpPr>
        <p:spPr>
          <a:xfrm>
            <a:off x="-1" y="1337395"/>
            <a:ext cx="7100681" cy="5143642"/>
          </a:xfrm>
        </p:spPr>
        <p:txBody>
          <a:bodyPr>
            <a:normAutofit/>
          </a:bodyPr>
          <a:lstStyle/>
          <a:p>
            <a:pPr>
              <a:defRPr/>
            </a:pPr>
            <a:r>
              <a:rPr lang="en-US" i="1" dirty="0"/>
              <a:t>f</a:t>
            </a:r>
            <a:r>
              <a:rPr lang="en-US" baseline="-25000" dirty="0"/>
              <a:t>1</a:t>
            </a:r>
            <a:r>
              <a:rPr lang="en-US" dirty="0"/>
              <a:t> = fundamental frequency (1</a:t>
            </a:r>
            <a:r>
              <a:rPr lang="en-US" baseline="30000" dirty="0"/>
              <a:t>st</a:t>
            </a:r>
            <a:r>
              <a:rPr lang="en-US" dirty="0"/>
              <a:t> harmonic)</a:t>
            </a:r>
          </a:p>
          <a:p>
            <a:pPr>
              <a:defRPr/>
            </a:pPr>
            <a:r>
              <a:rPr lang="en-US" i="1" dirty="0"/>
              <a:t>f</a:t>
            </a:r>
            <a:r>
              <a:rPr lang="en-US" baseline="-25000" dirty="0"/>
              <a:t>2</a:t>
            </a:r>
            <a:r>
              <a:rPr lang="en-US" dirty="0"/>
              <a:t> = 2</a:t>
            </a:r>
            <a:r>
              <a:rPr lang="en-US" i="1" dirty="0"/>
              <a:t>f</a:t>
            </a:r>
            <a:r>
              <a:rPr lang="en-US" baseline="-25000" dirty="0"/>
              <a:t>1</a:t>
            </a:r>
            <a:r>
              <a:rPr lang="en-US" dirty="0"/>
              <a:t> (2</a:t>
            </a:r>
            <a:r>
              <a:rPr lang="en-US" baseline="30000" dirty="0"/>
              <a:t>nd</a:t>
            </a:r>
            <a:r>
              <a:rPr lang="en-US" dirty="0"/>
              <a:t> harmonic)</a:t>
            </a:r>
          </a:p>
          <a:p>
            <a:pPr>
              <a:defRPr/>
            </a:pPr>
            <a:r>
              <a:rPr lang="en-US" i="1" dirty="0"/>
              <a:t>f</a:t>
            </a:r>
            <a:r>
              <a:rPr lang="en-US" baseline="-25000" dirty="0"/>
              <a:t>3</a:t>
            </a:r>
            <a:r>
              <a:rPr lang="en-US" dirty="0"/>
              <a:t> = 3</a:t>
            </a:r>
            <a:r>
              <a:rPr lang="en-US" i="1" dirty="0"/>
              <a:t>f</a:t>
            </a:r>
            <a:r>
              <a:rPr lang="en-US" baseline="-25000" dirty="0"/>
              <a:t>1</a:t>
            </a:r>
            <a:r>
              <a:rPr lang="en-US" dirty="0"/>
              <a:t> (3</a:t>
            </a:r>
            <a:r>
              <a:rPr lang="en-US" baseline="30000" dirty="0"/>
              <a:t>rd</a:t>
            </a:r>
            <a:r>
              <a:rPr lang="en-US" dirty="0"/>
              <a:t> harmonic)</a:t>
            </a:r>
            <a:br>
              <a:rPr lang="en-US" dirty="0"/>
            </a:br>
            <a:endParaRPr lang="en-US" dirty="0"/>
          </a:p>
          <a:p>
            <a:pPr>
              <a:defRPr/>
            </a:pPr>
            <a:r>
              <a:rPr lang="en-US" dirty="0"/>
              <a:t>Harmonics Example</a:t>
            </a:r>
          </a:p>
          <a:p>
            <a:pPr lvl="1">
              <a:defRPr/>
            </a:pPr>
            <a:r>
              <a:rPr lang="en-US" dirty="0"/>
              <a:t>If the fundamental is 440 Hz (concert A)</a:t>
            </a:r>
          </a:p>
          <a:p>
            <a:pPr lvl="1">
              <a:defRPr/>
            </a:pPr>
            <a:r>
              <a:rPr lang="en-US" dirty="0"/>
              <a:t>2</a:t>
            </a:r>
            <a:r>
              <a:rPr lang="en-US" baseline="30000" dirty="0"/>
              <a:t>nd</a:t>
            </a:r>
            <a:r>
              <a:rPr lang="en-US" dirty="0"/>
              <a:t> harmonic = 2(440 Hz) = 880 Hz (High A)</a:t>
            </a:r>
          </a:p>
          <a:p>
            <a:pPr lvl="1">
              <a:defRPr/>
            </a:pPr>
            <a:r>
              <a:rPr lang="en-US" dirty="0"/>
              <a:t>3</a:t>
            </a:r>
            <a:r>
              <a:rPr lang="en-US" baseline="30000" dirty="0"/>
              <a:t>rd</a:t>
            </a:r>
            <a:r>
              <a:rPr lang="en-US" dirty="0"/>
              <a:t> harmonic = 3(440 Hz) = 1320 Hz </a:t>
            </a:r>
          </a:p>
          <a:p>
            <a:endParaRPr lang="en-US" dirty="0"/>
          </a:p>
        </p:txBody>
      </p:sp>
      <p:pic>
        <p:nvPicPr>
          <p:cNvPr id="5" name="Content Placeholder 4" descr="F17">
            <a:extLst>
              <a:ext uri="{FF2B5EF4-FFF2-40B4-BE49-F238E27FC236}">
                <a16:creationId xmlns:a16="http://schemas.microsoft.com/office/drawing/2014/main" id="{5F4C51AE-D52D-E8BF-1369-A57A5E78BD79}"/>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47805" r="1"/>
          <a:stretch/>
        </p:blipFill>
        <p:spPr>
          <a:xfrm>
            <a:off x="7100681" y="0"/>
            <a:ext cx="5091319" cy="68580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7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400" dirty="0">
                <a:effectLst/>
              </a:rPr>
              <a:t>10-06 Resonance</a:t>
            </a:r>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a:bodyPr>
              <a:lstStyle/>
              <a:p>
                <a:pPr>
                  <a:lnSpc>
                    <a:spcPct val="90000"/>
                  </a:lnSpc>
                  <a:defRPr/>
                </a:pPr>
                <a:r>
                  <a:rPr lang="en-US" dirty="0"/>
                  <a:t>To find the fundamental frequencies and harmonics of a string fixed at both ends</a:t>
                </a:r>
              </a:p>
              <a:p>
                <a:pPr marL="0" indent="0">
                  <a:buNone/>
                  <a:defRPr/>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a:latin typeface="Cambria Math"/>
                            </a:rPr>
                            <m:t>𝑓</m:t>
                          </m:r>
                        </m:e>
                        <m:sub>
                          <m:r>
                            <a:rPr lang="en-US" sz="4800" i="1">
                              <a:latin typeface="Cambria Math"/>
                            </a:rPr>
                            <m:t>𝑛</m:t>
                          </m:r>
                        </m:sub>
                      </m:sSub>
                      <m:r>
                        <a:rPr lang="en-US" sz="4800" i="1">
                          <a:latin typeface="Cambria Math"/>
                        </a:rPr>
                        <m:t>=</m:t>
                      </m:r>
                      <m:r>
                        <a:rPr lang="en-US" sz="4800" i="1">
                          <a:latin typeface="Cambria Math"/>
                        </a:rPr>
                        <m:t>𝑛</m:t>
                      </m:r>
                      <m:d>
                        <m:dPr>
                          <m:ctrlPr>
                            <a:rPr lang="en-US" sz="4800" i="1">
                              <a:latin typeface="Cambria Math" panose="02040503050406030204" pitchFamily="18" charset="0"/>
                            </a:rPr>
                          </m:ctrlPr>
                        </m:dPr>
                        <m:e>
                          <m:f>
                            <m:fPr>
                              <m:ctrlPr>
                                <a:rPr lang="en-US" sz="4800" i="1">
                                  <a:latin typeface="Cambria Math" panose="02040503050406030204" pitchFamily="18" charset="0"/>
                                </a:rPr>
                              </m:ctrlPr>
                            </m:fPr>
                            <m:num>
                              <m:sSub>
                                <m:sSubPr>
                                  <m:ctrlPr>
                                    <a:rPr lang="en-US" sz="4800" i="1">
                                      <a:latin typeface="Cambria Math" panose="02040503050406030204" pitchFamily="18" charset="0"/>
                                    </a:rPr>
                                  </m:ctrlPr>
                                </m:sSubPr>
                                <m:e>
                                  <m:r>
                                    <a:rPr lang="en-US" sz="4800" i="1">
                                      <a:latin typeface="Cambria Math"/>
                                    </a:rPr>
                                    <m:t>𝑣</m:t>
                                  </m:r>
                                </m:e>
                                <m:sub>
                                  <m:r>
                                    <a:rPr lang="en-US" sz="4800" i="1">
                                      <a:latin typeface="Cambria Math"/>
                                    </a:rPr>
                                    <m:t>𝑤</m:t>
                                  </m:r>
                                </m:sub>
                              </m:sSub>
                            </m:num>
                            <m:den>
                              <m:r>
                                <a:rPr lang="en-US" sz="4800" i="1">
                                  <a:latin typeface="Cambria Math"/>
                                </a:rPr>
                                <m:t>2</m:t>
                              </m:r>
                              <m:r>
                                <a:rPr lang="en-US" sz="4800" i="1">
                                  <a:latin typeface="Cambria Math"/>
                                </a:rPr>
                                <m:t>𝐿</m:t>
                              </m:r>
                            </m:den>
                          </m:f>
                        </m:e>
                      </m:d>
                    </m:oMath>
                  </m:oMathPara>
                </a14:m>
                <a:endParaRPr lang="en-US" dirty="0"/>
              </a:p>
              <a:p>
                <a:pPr>
                  <a:lnSpc>
                    <a:spcPct val="90000"/>
                  </a:lnSpc>
                  <a:defRPr/>
                </a:pPr>
                <a:r>
                  <a:rPr lang="en-US" dirty="0"/>
                  <a:t>Where</a:t>
                </a:r>
              </a:p>
              <a:p>
                <a:pPr lvl="1">
                  <a:lnSpc>
                    <a:spcPct val="90000"/>
                  </a:lnSpc>
                  <a:defRPr/>
                </a:pPr>
                <a:r>
                  <a:rPr lang="en-US" i="1" dirty="0" err="1"/>
                  <a:t>f</a:t>
                </a:r>
                <a:r>
                  <a:rPr lang="en-US" i="1" baseline="-25000" dirty="0" err="1"/>
                  <a:t>n</a:t>
                </a:r>
                <a:r>
                  <a:rPr lang="en-US" dirty="0"/>
                  <a:t> = frequency of the </a:t>
                </a:r>
                <a:r>
                  <a:rPr lang="en-US" i="1" dirty="0"/>
                  <a:t>n</a:t>
                </a:r>
                <a:r>
                  <a:rPr lang="en-US" baseline="30000" dirty="0"/>
                  <a:t>th</a:t>
                </a:r>
                <a:r>
                  <a:rPr lang="en-US" dirty="0"/>
                  <a:t> harmonic</a:t>
                </a:r>
              </a:p>
              <a:p>
                <a:pPr lvl="1">
                  <a:lnSpc>
                    <a:spcPct val="90000"/>
                  </a:lnSpc>
                  <a:defRPr/>
                </a:pPr>
                <a:r>
                  <a:rPr lang="en-US" i="1" dirty="0"/>
                  <a:t>n</a:t>
                </a:r>
                <a:r>
                  <a:rPr lang="en-US" dirty="0"/>
                  <a:t> = integer (harmonic #)</a:t>
                </a:r>
              </a:p>
              <a:p>
                <a:pPr lvl="1">
                  <a:lnSpc>
                    <a:spcPct val="90000"/>
                  </a:lnSpc>
                  <a:defRPr/>
                </a:pPr>
                <a:r>
                  <a:rPr lang="en-US" i="1" dirty="0" err="1"/>
                  <a:t>v</a:t>
                </a:r>
                <a:r>
                  <a:rPr lang="en-US" i="1" baseline="-25000" dirty="0" err="1"/>
                  <a:t>w</a:t>
                </a:r>
                <a:r>
                  <a:rPr lang="en-US" dirty="0"/>
                  <a:t> = speed of wave</a:t>
                </a:r>
              </a:p>
              <a:p>
                <a:pPr lvl="1">
                  <a:lnSpc>
                    <a:spcPct val="90000"/>
                  </a:lnSpc>
                  <a:defRPr/>
                </a:pPr>
                <a:r>
                  <a:rPr lang="en-US" i="1" dirty="0"/>
                  <a:t>L</a:t>
                </a:r>
                <a:r>
                  <a:rPr lang="en-US" dirty="0"/>
                  <a:t> = length of string</a:t>
                </a:r>
              </a:p>
              <a:p>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3856017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a:effectLst/>
              </a:rPr>
              <a:t>10-06 Resonance</a:t>
            </a:r>
            <a:endParaRPr lang="en-US" dirty="0"/>
          </a:p>
        </p:txBody>
      </p:sp>
      <p:sp>
        <p:nvSpPr>
          <p:cNvPr id="2" name="Content Placeholder 1"/>
          <p:cNvSpPr>
            <a:spLocks noGrp="1"/>
          </p:cNvSpPr>
          <p:nvPr>
            <p:ph idx="1"/>
          </p:nvPr>
        </p:nvSpPr>
        <p:spPr/>
        <p:txBody>
          <a:bodyPr/>
          <a:lstStyle/>
          <a:p>
            <a:pPr>
              <a:defRPr/>
            </a:pPr>
            <a:r>
              <a:rPr lang="en-US" dirty="0"/>
              <a:t>Just like stringed instruments rely on standing transverse waves on strings</a:t>
            </a:r>
          </a:p>
          <a:p>
            <a:pPr>
              <a:defRPr/>
            </a:pPr>
            <a:r>
              <a:rPr lang="en-US" dirty="0"/>
              <a:t>Wind instruments rely on standing longitudinal sound waves in tubes</a:t>
            </a:r>
          </a:p>
          <a:p>
            <a:pPr>
              <a:defRPr/>
            </a:pPr>
            <a:r>
              <a:rPr lang="en-US" dirty="0"/>
              <a:t>The waves reflect off the open ends of tubes</a:t>
            </a:r>
          </a:p>
          <a:p>
            <a:pPr>
              <a:defRPr/>
            </a:pPr>
            <a:r>
              <a:rPr lang="en-US" dirty="0"/>
              <a:t>One difference at the ends are antinodes instead of nodes</a:t>
            </a:r>
          </a:p>
          <a:p>
            <a:endParaRPr lang="en-US" dirty="0"/>
          </a:p>
        </p:txBody>
      </p:sp>
    </p:spTree>
    <p:extLst>
      <p:ext uri="{BB962C8B-B14F-4D97-AF65-F5344CB8AC3E}">
        <p14:creationId xmlns:p14="http://schemas.microsoft.com/office/powerpoint/2010/main" val="408399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658"/>
          <a:stretch/>
        </p:blipFill>
        <p:spPr bwMode="auto">
          <a:xfrm>
            <a:off x="0" y="1311453"/>
            <a:ext cx="7790648" cy="277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99"/>
          <a:stretch/>
        </p:blipFill>
        <p:spPr bwMode="auto">
          <a:xfrm>
            <a:off x="5406257" y="4088944"/>
            <a:ext cx="6776868" cy="2777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3200" y="4251960"/>
            <a:ext cx="4978400" cy="584775"/>
          </a:xfrm>
          <a:prstGeom prst="rect">
            <a:avLst/>
          </a:prstGeom>
          <a:noFill/>
        </p:spPr>
        <p:txBody>
          <a:bodyPr wrap="square" rtlCol="0">
            <a:spAutoFit/>
          </a:bodyPr>
          <a:lstStyle/>
          <a:p>
            <a:r>
              <a:rPr lang="en-US" sz="3200" dirty="0"/>
              <a:t>Tube open at both ends</a:t>
            </a:r>
          </a:p>
        </p:txBody>
      </p:sp>
      <p:sp>
        <p:nvSpPr>
          <p:cNvPr id="6" name="Title 5"/>
          <p:cNvSpPr>
            <a:spLocks noGrp="1"/>
          </p:cNvSpPr>
          <p:nvPr>
            <p:ph type="title"/>
          </p:nvPr>
        </p:nvSpPr>
        <p:spPr/>
        <p:txBody>
          <a:bodyPr/>
          <a:lstStyle/>
          <a:p>
            <a:r>
              <a:rPr lang="en-US" sz="4400" dirty="0">
                <a:effectLst/>
              </a:rPr>
              <a:t>10-06 Resonance</a:t>
            </a:r>
            <a:endParaRPr lang="en-US" dirty="0"/>
          </a:p>
        </p:txBody>
      </p:sp>
    </p:spTree>
    <p:extLst>
      <p:ext uri="{BB962C8B-B14F-4D97-AF65-F5344CB8AC3E}">
        <p14:creationId xmlns:p14="http://schemas.microsoft.com/office/powerpoint/2010/main" val="25081104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effectLst/>
              </a:rPr>
              <a:t>10-06 Resonance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defRPr/>
                </a:pPr>
                <a:r>
                  <a:rPr lang="en-US" dirty="0"/>
                  <a:t>Formula for Tube Open at Both Ends</a:t>
                </a:r>
              </a:p>
              <a:p>
                <a:pPr lvl="1">
                  <a:defRPr/>
                </a:pPr>
                <a:r>
                  <a:rPr lang="en-US" dirty="0"/>
                  <a:t>Distance between antinodes = ½ </a:t>
                </a:r>
                <a:r>
                  <a:rPr lang="en-US" dirty="0">
                    <a:sym typeface="Symbol" pitchFamily="18" charset="2"/>
                  </a:rPr>
                  <a:t></a:t>
                </a:r>
              </a:p>
              <a:p>
                <a:pPr lvl="1">
                  <a:defRPr/>
                </a:pPr>
                <a:r>
                  <a:rPr lang="en-US" dirty="0">
                    <a:sym typeface="Symbol" pitchFamily="18" charset="2"/>
                  </a:rPr>
                  <a:t>Tube must be integer number of ½ </a:t>
                </a:r>
              </a:p>
              <a:p>
                <a:pPr lvl="2">
                  <a:defRPr/>
                </a:pPr>
                <a14:m>
                  <m:oMath xmlns:m="http://schemas.openxmlformats.org/officeDocument/2006/math">
                    <m:r>
                      <a:rPr lang="en-US" i="1" dirty="0">
                        <a:latin typeface="Cambria Math"/>
                      </a:rPr>
                      <m:t>𝐿</m:t>
                    </m:r>
                    <m:r>
                      <a:rPr lang="en-US" i="1" dirty="0">
                        <a:latin typeface="Cambria Math"/>
                      </a:rPr>
                      <m:t>=</m:t>
                    </m:r>
                    <m:r>
                      <a:rPr lang="en-US" i="1" dirty="0">
                        <a:latin typeface="Cambria Math"/>
                      </a:rPr>
                      <m:t>𝑛</m:t>
                    </m:r>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a:rPr>
                              <m:t>1</m:t>
                            </m:r>
                          </m:num>
                          <m:den>
                            <m:r>
                              <a:rPr lang="en-US" i="1" dirty="0">
                                <a:latin typeface="Cambria Math"/>
                              </a:rPr>
                              <m:t>2</m:t>
                            </m:r>
                          </m:den>
                        </m:f>
                        <m:r>
                          <a:rPr lang="en-US" i="1" dirty="0">
                            <a:latin typeface="Cambria Math"/>
                            <a:sym typeface="Symbol" pitchFamily="18" charset="2"/>
                          </a:rPr>
                          <m:t></m:t>
                        </m:r>
                        <m:r>
                          <a:rPr lang="en-US" i="1" baseline="-25000" dirty="0">
                            <a:latin typeface="Cambria Math"/>
                            <a:sym typeface="Symbol" pitchFamily="18" charset="2"/>
                          </a:rPr>
                          <m:t>𝑛</m:t>
                        </m:r>
                      </m:e>
                    </m:d>
                  </m:oMath>
                </a14:m>
                <a:r>
                  <a:rPr lang="en-US" dirty="0">
                    <a:sym typeface="Symbol" pitchFamily="18" charset="2"/>
                  </a:rPr>
                  <a:t> or </a:t>
                </a:r>
                <a14:m>
                  <m:oMath xmlns:m="http://schemas.openxmlformats.org/officeDocument/2006/math">
                    <m:r>
                      <a:rPr lang="en-US" i="1" dirty="0">
                        <a:latin typeface="Cambria Math"/>
                        <a:sym typeface="Symbol" pitchFamily="18" charset="2"/>
                      </a:rPr>
                      <m:t></m:t>
                    </m:r>
                    <m:r>
                      <a:rPr lang="en-US" i="1" baseline="-25000" dirty="0">
                        <a:latin typeface="Cambria Math"/>
                        <a:sym typeface="Symbol" pitchFamily="18" charset="2"/>
                      </a:rPr>
                      <m:t>𝑛</m:t>
                    </m:r>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r>
                          <a:rPr lang="en-US" i="1" dirty="0">
                            <a:latin typeface="Cambria Math"/>
                            <a:sym typeface="Symbol" pitchFamily="18" charset="2"/>
                          </a:rPr>
                          <m:t>2</m:t>
                        </m:r>
                        <m:r>
                          <a:rPr lang="en-US" i="1" dirty="0">
                            <a:latin typeface="Cambria Math"/>
                            <a:sym typeface="Symbol" pitchFamily="18" charset="2"/>
                          </a:rPr>
                          <m:t>𝐿</m:t>
                        </m:r>
                      </m:num>
                      <m:den>
                        <m:r>
                          <a:rPr lang="en-US" i="1" dirty="0">
                            <a:latin typeface="Cambria Math"/>
                            <a:sym typeface="Symbol" pitchFamily="18" charset="2"/>
                          </a:rPr>
                          <m:t>𝑛</m:t>
                        </m:r>
                      </m:den>
                    </m:f>
                  </m:oMath>
                </a14:m>
                <a:endParaRPr lang="en-US" dirty="0">
                  <a:sym typeface="Symbol" pitchFamily="18" charset="2"/>
                </a:endParaRPr>
              </a:p>
              <a:p>
                <a:pPr lvl="1">
                  <a:defRPr/>
                </a:pPr>
                <a14:m>
                  <m:oMath xmlns:m="http://schemas.openxmlformats.org/officeDocument/2006/math">
                    <m:r>
                      <a:rPr lang="en-US" i="1" dirty="0">
                        <a:latin typeface="Cambria Math"/>
                        <a:sym typeface="Symbol" pitchFamily="18" charset="2"/>
                      </a:rPr>
                      <m:t>𝑓</m:t>
                    </m:r>
                    <m:r>
                      <a:rPr lang="en-US" i="1" baseline="-25000" dirty="0" err="1">
                        <a:latin typeface="Cambria Math"/>
                        <a:sym typeface="Symbol" pitchFamily="18" charset="2"/>
                      </a:rPr>
                      <m:t>𝑛</m:t>
                    </m:r>
                    <m:r>
                      <a:rPr lang="en-US" i="1" dirty="0">
                        <a:latin typeface="Cambria Math"/>
                        <a:sym typeface="Symbol" pitchFamily="18" charset="2"/>
                      </a:rPr>
                      <m:t>=</m:t>
                    </m:r>
                    <m:f>
                      <m:fPr>
                        <m:ctrlPr>
                          <a:rPr lang="en-US" i="1" dirty="0">
                            <a:latin typeface="Cambria Math" panose="02040503050406030204" pitchFamily="18" charset="0"/>
                            <a:sym typeface="Symbol" pitchFamily="18" charset="2"/>
                          </a:rPr>
                        </m:ctrlPr>
                      </m:fPr>
                      <m:num>
                        <m:sSub>
                          <m:sSubPr>
                            <m:ctrlPr>
                              <a:rPr lang="en-US" i="1" dirty="0">
                                <a:latin typeface="Cambria Math" panose="02040503050406030204" pitchFamily="18" charset="0"/>
                                <a:sym typeface="Symbol" pitchFamily="18" charset="2"/>
                              </a:rPr>
                            </m:ctrlPr>
                          </m:sSubPr>
                          <m:e>
                            <m:r>
                              <a:rPr lang="en-US" i="1" dirty="0">
                                <a:latin typeface="Cambria Math"/>
                                <a:sym typeface="Symbol" pitchFamily="18" charset="2"/>
                              </a:rPr>
                              <m:t>𝑣</m:t>
                            </m:r>
                          </m:e>
                          <m:sub>
                            <m:r>
                              <a:rPr lang="en-US" i="1" dirty="0">
                                <a:latin typeface="Cambria Math"/>
                                <a:sym typeface="Symbol" pitchFamily="18" charset="2"/>
                              </a:rPr>
                              <m:t>𝑤</m:t>
                            </m:r>
                          </m:sub>
                        </m:sSub>
                      </m:num>
                      <m:den>
                        <m:r>
                          <a:rPr lang="en-US" i="1" dirty="0">
                            <a:latin typeface="Cambria Math"/>
                            <a:sym typeface="Symbol" pitchFamily="18" charset="2"/>
                          </a:rPr>
                          <m:t></m:t>
                        </m:r>
                        <m:r>
                          <a:rPr lang="en-US" i="1" baseline="-25000" dirty="0">
                            <a:latin typeface="Cambria Math"/>
                            <a:sym typeface="Symbol" pitchFamily="18" charset="2"/>
                          </a:rPr>
                          <m:t>𝑛</m:t>
                        </m:r>
                      </m:den>
                    </m:f>
                  </m:oMath>
                </a14:m>
                <a:endParaRPr lang="en-US" baseline="-25000" dirty="0">
                  <a:sym typeface="Symbol" pitchFamily="18" charset="2"/>
                </a:endParaRPr>
              </a:p>
              <a:p>
                <a:pPr marL="609585" lvl="1" indent="0">
                  <a:buNone/>
                  <a:defRPr/>
                </a:pPr>
                <a14:m>
                  <m:oMathPara xmlns:m="http://schemas.openxmlformats.org/officeDocument/2006/math">
                    <m:oMathParaPr>
                      <m:jc m:val="centerGroup"/>
                    </m:oMathParaPr>
                    <m:oMath xmlns:m="http://schemas.openxmlformats.org/officeDocument/2006/math">
                      <m:sSub>
                        <m:sSubPr>
                          <m:ctrlPr>
                            <a:rPr lang="en-US" sz="4267" i="1">
                              <a:latin typeface="Cambria Math" panose="02040503050406030204" pitchFamily="18" charset="0"/>
                              <a:sym typeface="Symbol" pitchFamily="18" charset="2"/>
                            </a:rPr>
                          </m:ctrlPr>
                        </m:sSubPr>
                        <m:e>
                          <m:r>
                            <a:rPr lang="en-US" sz="4267" i="1">
                              <a:latin typeface="Cambria Math"/>
                              <a:sym typeface="Symbol" pitchFamily="18" charset="2"/>
                            </a:rPr>
                            <m:t>𝑓</m:t>
                          </m:r>
                        </m:e>
                        <m:sub>
                          <m:r>
                            <a:rPr lang="en-US" sz="4267" i="1">
                              <a:latin typeface="Cambria Math"/>
                              <a:sym typeface="Symbol" pitchFamily="18" charset="2"/>
                            </a:rPr>
                            <m:t>𝑛</m:t>
                          </m:r>
                        </m:sub>
                      </m:sSub>
                      <m:r>
                        <a:rPr lang="en-US" sz="4267" i="1">
                          <a:latin typeface="Cambria Math"/>
                          <a:sym typeface="Symbol" pitchFamily="18" charset="2"/>
                        </a:rPr>
                        <m:t>=</m:t>
                      </m:r>
                      <m:r>
                        <a:rPr lang="en-US" sz="4267" i="1">
                          <a:latin typeface="Cambria Math"/>
                          <a:sym typeface="Symbol" pitchFamily="18" charset="2"/>
                        </a:rPr>
                        <m:t>𝑛</m:t>
                      </m:r>
                      <m:d>
                        <m:dPr>
                          <m:ctrlPr>
                            <a:rPr lang="en-US" sz="4267" i="1">
                              <a:latin typeface="Cambria Math" panose="02040503050406030204" pitchFamily="18" charset="0"/>
                              <a:sym typeface="Symbol" pitchFamily="18" charset="2"/>
                            </a:rPr>
                          </m:ctrlPr>
                        </m:dPr>
                        <m:e>
                          <m:f>
                            <m:fPr>
                              <m:ctrlPr>
                                <a:rPr lang="en-US" sz="4267" i="1">
                                  <a:latin typeface="Cambria Math" panose="02040503050406030204" pitchFamily="18" charset="0"/>
                                  <a:sym typeface="Symbol" pitchFamily="18" charset="2"/>
                                </a:rPr>
                              </m:ctrlPr>
                            </m:fPr>
                            <m:num>
                              <m:sSub>
                                <m:sSubPr>
                                  <m:ctrlPr>
                                    <a:rPr lang="en-US" sz="4267" i="1">
                                      <a:latin typeface="Cambria Math" panose="02040503050406030204" pitchFamily="18" charset="0"/>
                                      <a:sym typeface="Symbol" pitchFamily="18" charset="2"/>
                                    </a:rPr>
                                  </m:ctrlPr>
                                </m:sSubPr>
                                <m:e>
                                  <m:r>
                                    <a:rPr lang="en-US" sz="4267" i="1">
                                      <a:latin typeface="Cambria Math"/>
                                      <a:sym typeface="Symbol" pitchFamily="18" charset="2"/>
                                    </a:rPr>
                                    <m:t>𝑣</m:t>
                                  </m:r>
                                </m:e>
                                <m:sub>
                                  <m:r>
                                    <a:rPr lang="en-US" sz="4267" i="1">
                                      <a:latin typeface="Cambria Math"/>
                                      <a:sym typeface="Symbol" pitchFamily="18" charset="2"/>
                                    </a:rPr>
                                    <m:t>𝑤</m:t>
                                  </m:r>
                                </m:sub>
                              </m:sSub>
                            </m:num>
                            <m:den>
                              <m:r>
                                <a:rPr lang="en-US" sz="4267" i="1">
                                  <a:latin typeface="Cambria Math"/>
                                  <a:sym typeface="Symbol" pitchFamily="18" charset="2"/>
                                </a:rPr>
                                <m:t>2</m:t>
                              </m:r>
                              <m:r>
                                <a:rPr lang="en-US" sz="4267" i="1">
                                  <a:latin typeface="Cambria Math"/>
                                  <a:sym typeface="Symbol" pitchFamily="18" charset="2"/>
                                </a:rPr>
                                <m:t>𝐿</m:t>
                              </m:r>
                            </m:den>
                          </m:f>
                        </m:e>
                      </m:d>
                    </m:oMath>
                  </m:oMathPara>
                </a14:m>
                <a:endParaRPr lang="en-US" sz="4267" dirty="0">
                  <a:sym typeface="Symbol" pitchFamily="18"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121323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effectLst/>
              </a:rPr>
              <a:t>10-06 Resonance</a:t>
            </a:r>
            <a:endParaRPr lang="en-US" dirty="0"/>
          </a:p>
        </p:txBody>
      </p:sp>
      <p:sp>
        <p:nvSpPr>
          <p:cNvPr id="3" name="Content Placeholder 2"/>
          <p:cNvSpPr>
            <a:spLocks noGrp="1"/>
          </p:cNvSpPr>
          <p:nvPr>
            <p:ph idx="1"/>
          </p:nvPr>
        </p:nvSpPr>
        <p:spPr/>
        <p:txBody>
          <a:bodyPr/>
          <a:lstStyle/>
          <a:p>
            <a:pPr>
              <a:defRPr/>
            </a:pPr>
            <a:r>
              <a:rPr lang="en-US" dirty="0"/>
              <a:t>What is the lowest frequency playable by a flute that is 0.60 m long if that air is 20 </a:t>
            </a:r>
            <a:r>
              <a:rPr lang="en-US" dirty="0">
                <a:cs typeface="Arial" charset="0"/>
              </a:rPr>
              <a:t>°C.  </a:t>
            </a:r>
          </a:p>
          <a:p>
            <a:pPr>
              <a:defRPr/>
            </a:pPr>
            <a:endParaRPr lang="en-US" dirty="0">
              <a:cs typeface="Arial" charset="0"/>
            </a:endParaRPr>
          </a:p>
          <a:p>
            <a:pPr>
              <a:defRPr/>
            </a:pPr>
            <a:r>
              <a:rPr lang="en-US" dirty="0"/>
              <a:t> </a:t>
            </a:r>
            <a:r>
              <a:rPr lang="en-US" i="1" dirty="0"/>
              <a:t>f</a:t>
            </a:r>
            <a:r>
              <a:rPr lang="en-US" dirty="0"/>
              <a:t> = 285.8 Hz</a:t>
            </a:r>
          </a:p>
          <a:p>
            <a:endParaRPr lang="en-US" dirty="0"/>
          </a:p>
        </p:txBody>
      </p:sp>
      <p:pic>
        <p:nvPicPr>
          <p:cNvPr id="5" name="Picture 4">
            <a:extLst>
              <a:ext uri="{FF2B5EF4-FFF2-40B4-BE49-F238E27FC236}">
                <a16:creationId xmlns:a16="http://schemas.microsoft.com/office/drawing/2014/main" id="{70789C97-DFCC-3163-0479-ACD767AE6CB4}"/>
              </a:ext>
            </a:extLst>
          </p:cNvPr>
          <p:cNvPicPr>
            <a:picLocks noChangeAspect="1"/>
          </p:cNvPicPr>
          <p:nvPr/>
        </p:nvPicPr>
        <p:blipFill>
          <a:blip r:embed="rId3"/>
          <a:stretch>
            <a:fillRect/>
          </a:stretch>
        </p:blipFill>
        <p:spPr>
          <a:xfrm>
            <a:off x="6477000" y="2571750"/>
            <a:ext cx="5715000" cy="4286250"/>
          </a:xfrm>
          <a:prstGeom prst="rect">
            <a:avLst/>
          </a:prstGeom>
        </p:spPr>
      </p:pic>
    </p:spTree>
    <p:extLst>
      <p:ext uri="{BB962C8B-B14F-4D97-AF65-F5344CB8AC3E}">
        <p14:creationId xmlns:p14="http://schemas.microsoft.com/office/powerpoint/2010/main" val="356021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2825" y="1143002"/>
            <a:ext cx="6286377" cy="296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6071375" y="3977640"/>
            <a:ext cx="6113720" cy="288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4343401"/>
            <a:ext cx="5384800" cy="584775"/>
          </a:xfrm>
          <a:prstGeom prst="rect">
            <a:avLst/>
          </a:prstGeom>
          <a:noFill/>
        </p:spPr>
        <p:txBody>
          <a:bodyPr wrap="square" rtlCol="0">
            <a:spAutoFit/>
          </a:bodyPr>
          <a:lstStyle/>
          <a:p>
            <a:r>
              <a:rPr lang="en-US" sz="3200" dirty="0"/>
              <a:t>Tube open at one end</a:t>
            </a:r>
          </a:p>
        </p:txBody>
      </p:sp>
      <p:sp>
        <p:nvSpPr>
          <p:cNvPr id="4" name="Title 3"/>
          <p:cNvSpPr>
            <a:spLocks noGrp="1"/>
          </p:cNvSpPr>
          <p:nvPr>
            <p:ph type="title"/>
          </p:nvPr>
        </p:nvSpPr>
        <p:spPr/>
        <p:txBody>
          <a:bodyPr/>
          <a:lstStyle/>
          <a:p>
            <a:r>
              <a:rPr lang="en-US" sz="4400" dirty="0">
                <a:effectLst/>
              </a:rPr>
              <a:t>10-06 Resonance</a:t>
            </a:r>
            <a:endParaRPr lang="en-US" dirty="0"/>
          </a:p>
        </p:txBody>
      </p:sp>
    </p:spTree>
    <p:extLst>
      <p:ext uri="{BB962C8B-B14F-4D97-AF65-F5344CB8AC3E}">
        <p14:creationId xmlns:p14="http://schemas.microsoft.com/office/powerpoint/2010/main" val="1812033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a:defRPr/>
            </a:pPr>
            <a:r>
              <a:rPr lang="en-US" dirty="0"/>
              <a:t>10-01 Waves</a:t>
            </a:r>
          </a:p>
        </p:txBody>
      </p:sp>
      <p:sp>
        <p:nvSpPr>
          <p:cNvPr id="26627" name="Rectangle 3"/>
          <p:cNvSpPr>
            <a:spLocks noGrp="1" noChangeArrowheads="1"/>
          </p:cNvSpPr>
          <p:nvPr>
            <p:ph sz="half" idx="1"/>
          </p:nvPr>
        </p:nvSpPr>
        <p:spPr/>
        <p:txBody>
          <a:bodyPr/>
          <a:lstStyle/>
          <a:p>
            <a:pPr eaLnBrk="1" hangingPunct="1">
              <a:defRPr/>
            </a:pPr>
            <a:r>
              <a:rPr lang="en-US" sz="3200" dirty="0"/>
              <a:t>Periodic </a:t>
            </a:r>
            <a:r>
              <a:rPr lang="en-US" sz="3200" dirty="0">
                <a:sym typeface="Wingdings" pitchFamily="2" charset="2"/>
              </a:rPr>
              <a:t> pattern is regularly repeated</a:t>
            </a:r>
          </a:p>
          <a:p>
            <a:pPr eaLnBrk="1" hangingPunct="1">
              <a:defRPr/>
            </a:pPr>
            <a:r>
              <a:rPr lang="en-US" sz="3200" dirty="0">
                <a:sym typeface="Wingdings" pitchFamily="2" charset="2"/>
              </a:rPr>
              <a:t>Cycle  one unit of pattern</a:t>
            </a:r>
          </a:p>
        </p:txBody>
      </p:sp>
      <p:sp>
        <p:nvSpPr>
          <p:cNvPr id="2" name="Content Placeholder 1"/>
          <p:cNvSpPr>
            <a:spLocks noGrp="1"/>
          </p:cNvSpPr>
          <p:nvPr>
            <p:ph sz="half" idx="2"/>
          </p:nvPr>
        </p:nvSpPr>
        <p:spPr/>
        <p:txBody>
          <a:bodyPr/>
          <a:lstStyle/>
          <a:p>
            <a:pPr>
              <a:defRPr/>
            </a:pPr>
            <a:r>
              <a:rPr lang="en-US" dirty="0"/>
              <a:t>Wavelength (</a:t>
            </a:r>
            <a:r>
              <a:rPr lang="en-US" dirty="0">
                <a:sym typeface="Symbol" pitchFamily="18" charset="2"/>
              </a:rPr>
              <a:t>)</a:t>
            </a:r>
            <a:r>
              <a:rPr lang="en-US" dirty="0"/>
              <a:t> </a:t>
            </a:r>
            <a:r>
              <a:rPr lang="en-US" dirty="0">
                <a:sym typeface="Wingdings" pitchFamily="2" charset="2"/>
              </a:rPr>
              <a:t> Distance of one cycle</a:t>
            </a:r>
          </a:p>
          <a:p>
            <a:pPr>
              <a:defRPr/>
            </a:pPr>
            <a:r>
              <a:rPr lang="en-US" dirty="0"/>
              <a:t>Amplitude (A) </a:t>
            </a:r>
            <a:r>
              <a:rPr lang="en-US" dirty="0">
                <a:sym typeface="Wingdings" pitchFamily="2" charset="2"/>
              </a:rPr>
              <a:t> height from equilibrium to crest</a:t>
            </a:r>
          </a:p>
          <a:p>
            <a:pPr>
              <a:defRPr/>
            </a:pPr>
            <a:endParaRPr lang="en-US" dirty="0"/>
          </a:p>
          <a:p>
            <a:endParaRPr lang="en-US" dirty="0"/>
          </a:p>
        </p:txBody>
      </p:sp>
      <p:pic>
        <p:nvPicPr>
          <p:cNvPr id="9221" name="Picture 6" descr="F16"/>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3429000"/>
            <a:ext cx="12192000" cy="274721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9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2"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effectLst/>
              </a:rPr>
              <a:t>10-06 Resonance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defRPr/>
                </a:pPr>
                <a:r>
                  <a:rPr lang="en-US" dirty="0"/>
                  <a:t>Tube Open at One End</a:t>
                </a:r>
              </a:p>
              <a:p>
                <a:pPr lvl="1">
                  <a:defRPr/>
                </a:pPr>
                <a:r>
                  <a:rPr lang="en-US" dirty="0"/>
                  <a:t>Node at the closed end</a:t>
                </a:r>
              </a:p>
              <a:p>
                <a:pPr lvl="1">
                  <a:defRPr/>
                </a:pPr>
                <a:r>
                  <a:rPr lang="en-US" dirty="0"/>
                  <a:t>Antinode at the open end</a:t>
                </a:r>
              </a:p>
              <a:p>
                <a:pPr lvl="1">
                  <a:defRPr/>
                </a:pPr>
                <a:r>
                  <a:rPr lang="en-US" dirty="0"/>
                  <a:t>At fundamental frequency </a:t>
                </a:r>
                <a:r>
                  <a:rPr lang="en-US" i="1" dirty="0"/>
                  <a:t>L</a:t>
                </a:r>
                <a:r>
                  <a:rPr lang="en-US" dirty="0"/>
                  <a:t> = ¼ </a:t>
                </a:r>
                <a:r>
                  <a:rPr lang="en-US" dirty="0">
                    <a:sym typeface="Symbol" pitchFamily="18" charset="2"/>
                  </a:rPr>
                  <a:t></a:t>
                </a:r>
              </a:p>
              <a:p>
                <a:pPr lvl="1">
                  <a:defRPr/>
                </a:pPr>
                <a:r>
                  <a:rPr lang="en-US" dirty="0">
                    <a:sym typeface="Symbol" pitchFamily="18" charset="2"/>
                  </a:rPr>
                  <a:t>The 2</a:t>
                </a:r>
                <a:r>
                  <a:rPr lang="en-US" baseline="30000" dirty="0">
                    <a:sym typeface="Symbol" pitchFamily="18" charset="2"/>
                  </a:rPr>
                  <a:t>nd</a:t>
                </a:r>
                <a:r>
                  <a:rPr lang="en-US" dirty="0">
                    <a:sym typeface="Symbol" pitchFamily="18" charset="2"/>
                  </a:rPr>
                  <a:t> harmonic adds one more node or ½ </a:t>
                </a:r>
              </a:p>
              <a:p>
                <a:pPr lvl="1">
                  <a:defRPr/>
                </a:pPr>
                <a:r>
                  <a:rPr lang="en-US" dirty="0">
                    <a:sym typeface="Symbol" pitchFamily="18" charset="2"/>
                  </a:rPr>
                  <a:t>Thus the lengths are </a:t>
                </a:r>
                <a:r>
                  <a:rPr lang="en-US" i="1" dirty="0">
                    <a:solidFill>
                      <a:schemeClr val="folHlink"/>
                    </a:solidFill>
                    <a:sym typeface="Symbol" pitchFamily="18" charset="2"/>
                  </a:rPr>
                  <a:t>odd integer</a:t>
                </a:r>
                <a:r>
                  <a:rPr lang="en-US" dirty="0">
                    <a:sym typeface="Symbol" pitchFamily="18" charset="2"/>
                  </a:rPr>
                  <a:t> multiples of ¼ </a:t>
                </a:r>
              </a:p>
              <a:p>
                <a:pPr marL="609585" lvl="1" indent="0">
                  <a:buNone/>
                  <a:defRPr/>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sym typeface="Symbol" pitchFamily="18" charset="2"/>
                            </a:rPr>
                          </m:ctrlPr>
                        </m:sSubPr>
                        <m:e>
                          <m:r>
                            <a:rPr lang="en-US" i="1">
                              <a:latin typeface="Cambria Math"/>
                              <a:sym typeface="Symbol" pitchFamily="18" charset="2"/>
                            </a:rPr>
                            <m:t>𝑓</m:t>
                          </m:r>
                        </m:e>
                        <m:sub>
                          <m:r>
                            <a:rPr lang="en-US" i="1">
                              <a:latin typeface="Cambria Math"/>
                              <a:sym typeface="Symbol" pitchFamily="18" charset="2"/>
                            </a:rPr>
                            <m:t>𝑛</m:t>
                          </m:r>
                        </m:sub>
                      </m:sSub>
                      <m:r>
                        <a:rPr lang="en-US" i="1">
                          <a:latin typeface="Cambria Math"/>
                          <a:sym typeface="Symbol" pitchFamily="18" charset="2"/>
                        </a:rPr>
                        <m:t>=</m:t>
                      </m:r>
                      <m:r>
                        <a:rPr lang="en-US" i="1">
                          <a:latin typeface="Cambria Math"/>
                          <a:sym typeface="Symbol" pitchFamily="18" charset="2"/>
                        </a:rPr>
                        <m:t>𝑛</m:t>
                      </m:r>
                      <m:d>
                        <m:dPr>
                          <m:ctrlPr>
                            <a:rPr lang="en-US" i="1">
                              <a:latin typeface="Cambria Math" panose="02040503050406030204" pitchFamily="18" charset="0"/>
                              <a:sym typeface="Symbol" pitchFamily="18" charset="2"/>
                            </a:rPr>
                          </m:ctrlPr>
                        </m:dPr>
                        <m:e>
                          <m:f>
                            <m:fPr>
                              <m:ctrlPr>
                                <a:rPr lang="en-US" i="1">
                                  <a:latin typeface="Cambria Math" panose="02040503050406030204" pitchFamily="18" charset="0"/>
                                  <a:sym typeface="Symbol" pitchFamily="18" charset="2"/>
                                </a:rPr>
                              </m:ctrlPr>
                            </m:fPr>
                            <m:num>
                              <m:sSub>
                                <m:sSubPr>
                                  <m:ctrlPr>
                                    <a:rPr lang="en-US" i="1">
                                      <a:latin typeface="Cambria Math" panose="02040503050406030204" pitchFamily="18" charset="0"/>
                                      <a:sym typeface="Symbol" pitchFamily="18" charset="2"/>
                                    </a:rPr>
                                  </m:ctrlPr>
                                </m:sSubPr>
                                <m:e>
                                  <m:r>
                                    <a:rPr lang="en-US" i="1">
                                      <a:latin typeface="Cambria Math"/>
                                      <a:sym typeface="Symbol" pitchFamily="18" charset="2"/>
                                    </a:rPr>
                                    <m:t>𝑣</m:t>
                                  </m:r>
                                </m:e>
                                <m:sub>
                                  <m:r>
                                    <a:rPr lang="en-US" i="1">
                                      <a:latin typeface="Cambria Math"/>
                                      <a:sym typeface="Symbol" pitchFamily="18" charset="2"/>
                                    </a:rPr>
                                    <m:t>𝑤</m:t>
                                  </m:r>
                                </m:sub>
                              </m:sSub>
                            </m:num>
                            <m:den>
                              <m:r>
                                <a:rPr lang="en-US" i="1">
                                  <a:latin typeface="Cambria Math"/>
                                  <a:sym typeface="Symbol" pitchFamily="18" charset="2"/>
                                </a:rPr>
                                <m:t>4</m:t>
                              </m:r>
                              <m:r>
                                <a:rPr lang="en-US" i="1">
                                  <a:latin typeface="Cambria Math"/>
                                  <a:sym typeface="Symbol" pitchFamily="18" charset="2"/>
                                </a:rPr>
                                <m:t>𝐿</m:t>
                              </m:r>
                            </m:den>
                          </m:f>
                        </m:e>
                      </m:d>
                    </m:oMath>
                  </m:oMathPara>
                </a14:m>
                <a:endParaRPr lang="en-US" dirty="0">
                  <a:sym typeface="Symbol" pitchFamily="18" charset="2"/>
                </a:endParaRPr>
              </a:p>
              <a:p>
                <a:pPr lvl="1">
                  <a:defRPr/>
                </a:pPr>
                <a:r>
                  <a:rPr lang="en-US" dirty="0">
                    <a:sym typeface="Symbol" pitchFamily="18" charset="2"/>
                  </a:rPr>
                  <a:t>Only odd harmonics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900" t="-4374"/>
                </a:stretch>
              </a:blipFill>
            </p:spPr>
            <p:txBody>
              <a:bodyPr/>
              <a:lstStyle/>
              <a:p>
                <a:r>
                  <a:rPr lang="en-US">
                    <a:noFill/>
                  </a:rPr>
                  <a:t> </a:t>
                </a:r>
              </a:p>
            </p:txBody>
          </p:sp>
        </mc:Fallback>
      </mc:AlternateContent>
    </p:spTree>
    <p:extLst>
      <p:ext uri="{BB962C8B-B14F-4D97-AF65-F5344CB8AC3E}">
        <p14:creationId xmlns:p14="http://schemas.microsoft.com/office/powerpoint/2010/main" val="27114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10-06 Homework</a:t>
            </a:r>
          </a:p>
        </p:txBody>
      </p:sp>
      <p:sp>
        <p:nvSpPr>
          <p:cNvPr id="5" name="Content Placeholder 4"/>
          <p:cNvSpPr>
            <a:spLocks noGrp="1"/>
          </p:cNvSpPr>
          <p:nvPr>
            <p:ph sz="half" idx="1"/>
          </p:nvPr>
        </p:nvSpPr>
        <p:spPr/>
        <p:txBody>
          <a:bodyPr/>
          <a:lstStyle/>
          <a:p>
            <a:r>
              <a:rPr lang="en-US" dirty="0"/>
              <a:t>Try blowing your way through these problems</a:t>
            </a:r>
          </a:p>
          <a:p>
            <a:endParaRPr lang="en-US" dirty="0"/>
          </a:p>
          <a:p>
            <a:endParaRPr lang="en-US" dirty="0"/>
          </a:p>
        </p:txBody>
      </p:sp>
      <p:sp>
        <p:nvSpPr>
          <p:cNvPr id="3" name="Content Placeholder 2">
            <a:extLst>
              <a:ext uri="{FF2B5EF4-FFF2-40B4-BE49-F238E27FC236}">
                <a16:creationId xmlns:a16="http://schemas.microsoft.com/office/drawing/2014/main" id="{A4A58DB4-51D6-8CC6-3173-F4844DAD9435}"/>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309223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defRPr/>
            </a:pPr>
            <a:r>
              <a:rPr lang="en-US" dirty="0"/>
              <a:t>10-01 Waves</a:t>
            </a:r>
          </a:p>
        </p:txBody>
      </p:sp>
      <p:sp>
        <p:nvSpPr>
          <p:cNvPr id="31747" name="Rectangle 3"/>
          <p:cNvSpPr>
            <a:spLocks noGrp="1" noChangeArrowheads="1"/>
          </p:cNvSpPr>
          <p:nvPr>
            <p:ph sz="half" idx="1"/>
          </p:nvPr>
        </p:nvSpPr>
        <p:spPr/>
        <p:txBody>
          <a:bodyPr>
            <a:normAutofit/>
          </a:bodyPr>
          <a:lstStyle/>
          <a:p>
            <a:pPr eaLnBrk="1" hangingPunct="1">
              <a:defRPr/>
            </a:pPr>
            <a:r>
              <a:rPr lang="en-US" sz="2400" dirty="0">
                <a:sym typeface="Wingdings" pitchFamily="2" charset="2"/>
              </a:rPr>
              <a:t>Period (T)  time it takes for one cycle</a:t>
            </a:r>
            <a:endParaRPr lang="en-US" sz="2400" dirty="0"/>
          </a:p>
          <a:p>
            <a:pPr lvl="1" eaLnBrk="1" hangingPunct="1">
              <a:defRPr/>
            </a:pPr>
            <a:r>
              <a:rPr lang="en-US" sz="2400" dirty="0"/>
              <a:t>Unit: s</a:t>
            </a:r>
          </a:p>
          <a:p>
            <a:pPr eaLnBrk="1" hangingPunct="1">
              <a:defRPr/>
            </a:pPr>
            <a:r>
              <a:rPr lang="en-US" sz="2400" dirty="0"/>
              <a:t>Frequency (f) </a:t>
            </a:r>
            <a:r>
              <a:rPr lang="en-US" sz="2400" dirty="0">
                <a:sym typeface="Wingdings" pitchFamily="2" charset="2"/>
              </a:rPr>
              <a:t> # of cycles per second</a:t>
            </a:r>
          </a:p>
          <a:p>
            <a:pPr lvl="1" eaLnBrk="1" hangingPunct="1">
              <a:defRPr/>
            </a:pPr>
            <a:r>
              <a:rPr lang="en-US" sz="2400" dirty="0"/>
              <a:t>Unit: 1/s = 1 hertz (Hz)</a:t>
            </a:r>
          </a:p>
          <a:p>
            <a:pPr lvl="1" eaLnBrk="1" hangingPunct="1">
              <a:defRPr/>
            </a:pPr>
            <a:endParaRPr lang="en-US" sz="2400" dirty="0"/>
          </a:p>
        </p:txBody>
      </p:sp>
      <mc:AlternateContent xmlns:mc="http://schemas.openxmlformats.org/markup-compatibility/2006" xmlns:a14="http://schemas.microsoft.com/office/drawing/2010/main">
        <mc:Choice Requires="a14">
          <p:sp>
            <p:nvSpPr>
              <p:cNvPr id="2" name="Content Placeholder 1"/>
              <p:cNvSpPr>
                <a:spLocks noGrp="1"/>
              </p:cNvSpPr>
              <p:nvPr>
                <p:ph sz="half" idx="2"/>
              </p:nvPr>
            </p:nvSpPr>
            <p:spPr/>
            <p:txBody>
              <a:bodyPr>
                <a:normAutofit/>
              </a:bodyPr>
              <a:lstStyle/>
              <a:p>
                <a:pPr>
                  <a:defRPr/>
                </a:pPr>
                <a14:m>
                  <m:oMath xmlns:m="http://schemas.openxmlformats.org/officeDocument/2006/math">
                    <m:r>
                      <a:rPr lang="en-US" sz="2667" i="1" dirty="0">
                        <a:latin typeface="Cambria Math"/>
                      </a:rPr>
                      <m:t>𝑓</m:t>
                    </m:r>
                    <m:r>
                      <a:rPr lang="en-US" sz="2667" i="1" dirty="0">
                        <a:latin typeface="Cambria Math"/>
                      </a:rPr>
                      <m:t>=</m:t>
                    </m:r>
                    <m:f>
                      <m:fPr>
                        <m:ctrlPr>
                          <a:rPr lang="en-US" sz="2667" i="1" dirty="0">
                            <a:latin typeface="Cambria Math" panose="02040503050406030204" pitchFamily="18" charset="0"/>
                          </a:rPr>
                        </m:ctrlPr>
                      </m:fPr>
                      <m:num>
                        <m:r>
                          <a:rPr lang="en-US" sz="2667" i="1" dirty="0">
                            <a:latin typeface="Cambria Math"/>
                          </a:rPr>
                          <m:t>1</m:t>
                        </m:r>
                      </m:num>
                      <m:den>
                        <m:r>
                          <a:rPr lang="en-US" sz="2667" i="1" dirty="0">
                            <a:latin typeface="Cambria Math"/>
                          </a:rPr>
                          <m:t>𝑇</m:t>
                        </m:r>
                      </m:den>
                    </m:f>
                  </m:oMath>
                </a14:m>
                <a:endParaRPr lang="en-US" sz="2667" dirty="0"/>
              </a:p>
              <a:p>
                <a:pPr>
                  <a:defRPr/>
                </a:pPr>
                <a:endParaRPr lang="en-US" sz="2667" dirty="0"/>
              </a:p>
              <a:p>
                <a:pPr>
                  <a:defRPr/>
                </a:pPr>
                <a:r>
                  <a:rPr lang="en-US" sz="2667" dirty="0"/>
                  <a:t> </a:t>
                </a:r>
                <a14:m>
                  <m:oMath xmlns:m="http://schemas.openxmlformats.org/officeDocument/2006/math">
                    <m:r>
                      <a:rPr lang="en-US" sz="2667" i="1" dirty="0">
                        <a:latin typeface="Cambria Math"/>
                      </a:rPr>
                      <m:t>𝑣</m:t>
                    </m:r>
                    <m:r>
                      <a:rPr lang="en-US" sz="2667" i="1" dirty="0">
                        <a:latin typeface="Cambria Math"/>
                      </a:rPr>
                      <m:t>=</m:t>
                    </m:r>
                    <m:f>
                      <m:fPr>
                        <m:ctrlPr>
                          <a:rPr lang="en-US" sz="2667" i="1" dirty="0">
                            <a:latin typeface="Cambria Math" panose="02040503050406030204" pitchFamily="18" charset="0"/>
                            <a:sym typeface="Symbol" pitchFamily="18" charset="2"/>
                          </a:rPr>
                        </m:ctrlPr>
                      </m:fPr>
                      <m:num>
                        <m:r>
                          <a:rPr lang="en-US" sz="2667" i="1" dirty="0">
                            <a:latin typeface="Cambria Math"/>
                            <a:sym typeface="Symbol" pitchFamily="18" charset="2"/>
                          </a:rPr>
                          <m:t>𝜆</m:t>
                        </m:r>
                      </m:num>
                      <m:den>
                        <m:r>
                          <a:rPr lang="en-US" sz="2667" i="1" dirty="0">
                            <a:latin typeface="Cambria Math"/>
                            <a:sym typeface="Symbol" pitchFamily="18" charset="2"/>
                          </a:rPr>
                          <m:t>𝑇</m:t>
                        </m:r>
                      </m:den>
                    </m:f>
                    <m:r>
                      <a:rPr lang="en-US" sz="2667" i="1" dirty="0">
                        <a:latin typeface="Cambria Math"/>
                        <a:sym typeface="Symbol" pitchFamily="18" charset="2"/>
                      </a:rPr>
                      <m:t>=</m:t>
                    </m:r>
                    <m:r>
                      <a:rPr lang="en-US" sz="2667" i="1" dirty="0">
                        <a:latin typeface="Cambria Math"/>
                        <a:sym typeface="Symbol" pitchFamily="18" charset="2"/>
                      </a:rPr>
                      <m:t>𝑓</m:t>
                    </m:r>
                    <m:r>
                      <a:rPr lang="en-US" sz="2667" i="1" dirty="0">
                        <a:latin typeface="Cambria Math"/>
                        <a:sym typeface="Symbol" pitchFamily="18" charset="2"/>
                      </a:rPr>
                      <m:t></m:t>
                    </m:r>
                  </m:oMath>
                </a14:m>
                <a:endParaRPr lang="en-US" sz="2667" dirty="0">
                  <a:sym typeface="Symbol" pitchFamily="18" charset="2"/>
                </a:endParaRPr>
              </a:p>
              <a:p>
                <a:endParaRPr lang="en-US" sz="2667" dirty="0"/>
              </a:p>
            </p:txBody>
          </p:sp>
        </mc:Choice>
        <mc:Fallback xmlns="">
          <p:sp>
            <p:nvSpPr>
              <p:cNvPr id="2" name="Content Placeholder 1"/>
              <p:cNvSpPr>
                <a:spLocks noGrp="1" noRot="1" noChangeAspect="1" noMove="1" noResize="1" noEditPoints="1" noAdjustHandles="1" noChangeArrowheads="1" noChangeShapeType="1" noTextEdit="1"/>
              </p:cNvSpPr>
              <p:nvPr>
                <p:ph sz="half" idx="2"/>
              </p:nvPr>
            </p:nvSpPr>
            <p:spPr>
              <a:blipFill>
                <a:blip r:embed="rId3"/>
                <a:stretch>
                  <a:fillRect l="-3947" t="-1659"/>
                </a:stretch>
              </a:blipFill>
            </p:spPr>
            <p:txBody>
              <a:bodyPr/>
              <a:lstStyle/>
              <a:p>
                <a:r>
                  <a:rPr lang="en-US">
                    <a:noFill/>
                  </a:rPr>
                  <a:t> </a:t>
                </a:r>
              </a:p>
            </p:txBody>
          </p:sp>
        </mc:Fallback>
      </mc:AlternateContent>
      <p:pic>
        <p:nvPicPr>
          <p:cNvPr id="10245" name="Picture 4" descr="F16"/>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0" y="3429000"/>
            <a:ext cx="12192000" cy="2747211"/>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491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2" grpId="0" build="p"/>
    </p:bldLst>
  </p:timing>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Harlow-Cambria">
      <a:majorFont>
        <a:latin typeface="Harlow Solid Italic"/>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784</TotalTime>
  <Words>3754</Words>
  <Application>Microsoft Office PowerPoint</Application>
  <PresentationFormat>Widescreen</PresentationFormat>
  <Paragraphs>628</Paragraphs>
  <Slides>81</Slides>
  <Notes>81</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Wingdings</vt:lpstr>
      <vt:lpstr>Cambria Math</vt:lpstr>
      <vt:lpstr>Symbol</vt:lpstr>
      <vt:lpstr>Comic Sans MS</vt:lpstr>
      <vt:lpstr>Harlow Solid Italic</vt:lpstr>
      <vt:lpstr>Arial</vt:lpstr>
      <vt:lpstr>Aptos</vt:lpstr>
      <vt:lpstr>Cambria</vt:lpstr>
      <vt:lpstr>Office Theme</vt:lpstr>
      <vt:lpstr>Waves and Sound</vt:lpstr>
      <vt:lpstr>Credits</vt:lpstr>
      <vt:lpstr>10-01 Waves</vt:lpstr>
      <vt:lpstr>10-01 Waves</vt:lpstr>
      <vt:lpstr>10-01 Waves</vt:lpstr>
      <vt:lpstr>10-01 Waves</vt:lpstr>
      <vt:lpstr>10-01 Waves</vt:lpstr>
      <vt:lpstr>10-01 Waves</vt:lpstr>
      <vt:lpstr>10-01 Waves</vt:lpstr>
      <vt:lpstr>10-01 Waves</vt:lpstr>
      <vt:lpstr>10-01 Waves</vt:lpstr>
      <vt:lpstr>10-01 Homework</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07-06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Superposition and Interference</vt:lpstr>
      <vt:lpstr>10-02 Homework</vt:lpstr>
      <vt:lpstr>10-03 Sound</vt:lpstr>
      <vt:lpstr>10-03 Sound</vt:lpstr>
      <vt:lpstr>10-03 Sound</vt:lpstr>
      <vt:lpstr>10-03 Sound</vt:lpstr>
      <vt:lpstr>10-03 Sound</vt:lpstr>
      <vt:lpstr>10-03 Sound</vt:lpstr>
      <vt:lpstr>10-03 Sound</vt:lpstr>
      <vt:lpstr>10-03 Sound</vt:lpstr>
      <vt:lpstr>10-03 Homework</vt:lpstr>
      <vt:lpstr>10-04 Intensity </vt:lpstr>
      <vt:lpstr>10-04 Intensity </vt:lpstr>
      <vt:lpstr>10-04 Intensity </vt:lpstr>
      <vt:lpstr>10-04 Intensity </vt:lpstr>
      <vt:lpstr>10-04 Intensity </vt:lpstr>
      <vt:lpstr>10-04 Intensity </vt:lpstr>
      <vt:lpstr>10-04 Intensity </vt:lpstr>
      <vt:lpstr>10-04 Intensity </vt:lpstr>
      <vt:lpstr>10-04 Intensity </vt:lpstr>
      <vt:lpstr>10-04 Intensity </vt:lpstr>
      <vt:lpstr>10-04 Intensity </vt:lpstr>
      <vt:lpstr>10-04 Intensity </vt:lpstr>
      <vt:lpstr>10-04 Homework</vt:lpstr>
      <vt:lpstr>10-05 Doppler Effect</vt:lpstr>
      <vt:lpstr>10-05 Lab</vt:lpstr>
      <vt:lpstr>10-05 Doppler Effect</vt:lpstr>
      <vt:lpstr>10-05 Doppler Effect</vt:lpstr>
      <vt:lpstr>10-04 Doppler Effect</vt:lpstr>
      <vt:lpstr>10-05 Doppler Effect</vt:lpstr>
      <vt:lpstr>10-05 Doppler Effect</vt:lpstr>
      <vt:lpstr>10-05 Doppler Effect</vt:lpstr>
      <vt:lpstr>10-05 Doppler Effect</vt:lpstr>
      <vt:lpstr>10-05 Doppler Effect</vt:lpstr>
      <vt:lpstr>10-05 Doppler Effect</vt:lpstr>
      <vt:lpstr>10-05 Doppler Effect</vt:lpstr>
      <vt:lpstr>10-05 Doppler Effect</vt:lpstr>
      <vt:lpstr>10-05 Homework</vt:lpstr>
      <vt:lpstr>10-06 Resonance</vt:lpstr>
      <vt:lpstr>10-06 Resonance</vt:lpstr>
      <vt:lpstr>10-06 Resonance</vt:lpstr>
      <vt:lpstr>PowerPoint Presentation</vt:lpstr>
      <vt:lpstr>10-06 Resonance</vt:lpstr>
      <vt:lpstr>10-06 Resonance</vt:lpstr>
      <vt:lpstr>10-06 Resonance</vt:lpstr>
      <vt:lpstr>10-06 Resonance</vt:lpstr>
      <vt:lpstr>10-06 Resonance</vt:lpstr>
      <vt:lpstr>10-06 Resonance</vt:lpstr>
      <vt:lpstr>10-06 Resonance</vt:lpstr>
      <vt:lpstr>10-06 Resonance</vt:lpstr>
      <vt:lpstr>10-06 Resonance</vt:lpstr>
      <vt:lpstr>10-06 Homework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29</cp:revision>
  <dcterms:created xsi:type="dcterms:W3CDTF">2024-02-28T15:25:56Z</dcterms:created>
  <dcterms:modified xsi:type="dcterms:W3CDTF">2025-02-21T15:47:02Z</dcterms:modified>
</cp:coreProperties>
</file>